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4"/>
  </p:notesMasterIdLst>
  <p:sldIdLst>
    <p:sldId id="256" r:id="rId5"/>
    <p:sldId id="257" r:id="rId6"/>
    <p:sldId id="258" r:id="rId7"/>
    <p:sldId id="259" r:id="rId8"/>
    <p:sldId id="291" r:id="rId9"/>
    <p:sldId id="292" r:id="rId10"/>
    <p:sldId id="296" r:id="rId11"/>
    <p:sldId id="282"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24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2256" autoAdjust="0"/>
  </p:normalViewPr>
  <p:slideViewPr>
    <p:cSldViewPr snapToGrid="0">
      <p:cViewPr varScale="1">
        <p:scale>
          <a:sx n="94" d="100"/>
          <a:sy n="94" d="100"/>
        </p:scale>
        <p:origin x="1176" y="78"/>
      </p:cViewPr>
      <p:guideLst/>
    </p:cSldViewPr>
  </p:slideViewPr>
  <p:notesTextViewPr>
    <p:cViewPr>
      <p:scale>
        <a:sx n="3" d="2"/>
        <a:sy n="3" d="2"/>
      </p:scale>
      <p:origin x="0" y="-24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Neild" userId="1795359f-a2be-4d29-9eab-d255621340c7" providerId="ADAL" clId="{C8FBEA19-2939-4EB1-983F-7BA3C80D444C}"/>
    <pc:docChg chg="modSld">
      <pc:chgData name="Sarah Neild" userId="1795359f-a2be-4d29-9eab-d255621340c7" providerId="ADAL" clId="{C8FBEA19-2939-4EB1-983F-7BA3C80D444C}" dt="2021-06-03T00:10:47.351" v="2" actId="113"/>
      <pc:docMkLst>
        <pc:docMk/>
      </pc:docMkLst>
      <pc:sldChg chg="modNotesTx">
        <pc:chgData name="Sarah Neild" userId="1795359f-a2be-4d29-9eab-d255621340c7" providerId="ADAL" clId="{C8FBEA19-2939-4EB1-983F-7BA3C80D444C}" dt="2021-06-03T00:10:47.351" v="2" actId="113"/>
        <pc:sldMkLst>
          <pc:docMk/>
          <pc:sldMk cId="868589891"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699ED-DCBF-443D-BE23-2A84295EB88D}" type="datetimeFigureOut">
              <a:rPr lang="en-GB" smtClean="0"/>
              <a:t>03/06/2021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01E05-DB08-4C28-BF09-AE681D68E868}" type="slidenum">
              <a:rPr lang="en-GB" smtClean="0"/>
              <a:t>‹#›</a:t>
            </a:fld>
            <a:endParaRPr lang="en-GB"/>
          </a:p>
        </p:txBody>
      </p:sp>
    </p:spTree>
    <p:extLst>
      <p:ext uri="{BB962C8B-B14F-4D97-AF65-F5344CB8AC3E}">
        <p14:creationId xmlns:p14="http://schemas.microsoft.com/office/powerpoint/2010/main" val="172482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purplemash.com/site#tab/teachers_au/computing_sow/computing_sow/computing_sow_y3_aus/computing_sow_y3_3-3_aus"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purplemash.com/app/pup/sow_y3_L1_Challengeexample2" TargetMode="External"/><Relationship Id="rId4" Type="http://schemas.openxmlformats.org/officeDocument/2006/relationships/hyperlink" Target="https://www.purplemash.com/app/pup/sow_y3_L1_Challengeexample1"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u="sng" dirty="0">
                <a:effectLst/>
                <a:latin typeface="Calibri" panose="020F0502020204030204" pitchFamily="34" charset="0"/>
                <a:ea typeface="Calibri" panose="020F0502020204030204" pitchFamily="34" charset="0"/>
                <a:cs typeface="Times New Roman" panose="02020603050405020304" pitchFamily="18" charset="0"/>
              </a:rPr>
              <a:t>Unless otherwise stated, all resources can be found on the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main unit 3.3 page</a:t>
            </a:r>
            <a:r>
              <a:rPr lang="en-GB" sz="1800" u="sng" dirty="0">
                <a:effectLst/>
                <a:latin typeface="Calibri" panose="020F0502020204030204" pitchFamily="34" charset="0"/>
                <a:ea typeface="Calibri" panose="020F0502020204030204" pitchFamily="34" charset="0"/>
                <a:cs typeface="Times New Roman" panose="02020603050405020304" pitchFamily="18" charset="0"/>
              </a:rPr>
              <a:t>. From here, click on the icon to set a resource as a 2Do for your class.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u="sng" dirty="0">
                <a:effectLst/>
                <a:latin typeface="Calibri" panose="020F0502020204030204" pitchFamily="34" charset="0"/>
                <a:ea typeface="Calibri" panose="020F0502020204030204" pitchFamily="34" charset="0"/>
                <a:cs typeface="Times New Roman" panose="02020603050405020304" pitchFamily="18" charset="0"/>
              </a:rPr>
              <a:t>*You need to have collected data already or decide what data to use with the class and how you organise data collection. Below are the resources required for the challenges – set these as a 2Do (refer to PDF lesson plan).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Bird Data file (challenge activity 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Cars Data files (challenge activity 2).</a:t>
            </a:r>
            <a:endPar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1" dirty="0">
                <a:effectLst/>
                <a:latin typeface="Nunito" panose="00000500000000000000" pitchFamily="2" charset="0"/>
              </a:rPr>
              <a:t>NOTE: If £ button appears instead of $, click on it and choose Australian Dollars</a:t>
            </a:r>
            <a:endParaRPr lang="en-GB" sz="1800" b="1" dirty="0"/>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2B01E05-DB08-4C28-BF09-AE681D68E868}" type="slidenum">
              <a:rPr lang="en-GB" smtClean="0"/>
              <a:t>1</a:t>
            </a:fld>
            <a:endParaRPr lang="en-GB"/>
          </a:p>
        </p:txBody>
      </p:sp>
    </p:spTree>
    <p:extLst>
      <p:ext uri="{BB962C8B-B14F-4D97-AF65-F5344CB8AC3E}">
        <p14:creationId xmlns:p14="http://schemas.microsoft.com/office/powerpoint/2010/main" val="169892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2</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lesson aims.</a:t>
            </a:r>
          </a:p>
          <a:p>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2</a:t>
            </a:fld>
            <a:endParaRPr lang="en-GB"/>
          </a:p>
        </p:txBody>
      </p:sp>
    </p:spTree>
    <p:extLst>
      <p:ext uri="{BB962C8B-B14F-4D97-AF65-F5344CB8AC3E}">
        <p14:creationId xmlns:p14="http://schemas.microsoft.com/office/powerpoint/2010/main" val="370617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Times New Roman" panose="02020603050405020304" pitchFamily="18" charset="0"/>
                <a:cs typeface="Times New Roman" panose="02020603050405020304" pitchFamily="18" charset="0"/>
              </a:rPr>
              <a:t>Display </a:t>
            </a:r>
            <a:r>
              <a:rPr lang="en-GB" sz="1800" b="1" dirty="0">
                <a:effectLst/>
                <a:latin typeface="Nunito" panose="00000500000000000000" pitchFamily="2" charset="0"/>
                <a:ea typeface="Times New Roman" panose="02020603050405020304" pitchFamily="18" charset="0"/>
                <a:cs typeface="Times New Roman" panose="02020603050405020304" pitchFamily="18" charset="0"/>
              </a:rPr>
              <a:t>slide 3</a:t>
            </a:r>
            <a:r>
              <a:rPr lang="en-GB" sz="1800" dirty="0">
                <a:effectLst/>
                <a:latin typeface="Nunito" panose="00000500000000000000" pitchFamily="2" charset="0"/>
                <a:ea typeface="Times New Roman" panose="02020603050405020304" pitchFamily="18" charset="0"/>
                <a:cs typeface="Times New Roman" panose="02020603050405020304" pitchFamily="18" charset="0"/>
              </a:rPr>
              <a:t> and outline the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3</a:t>
            </a:fld>
            <a:endParaRPr lang="en-GB"/>
          </a:p>
        </p:txBody>
      </p:sp>
    </p:spTree>
    <p:extLst>
      <p:ext uri="{BB962C8B-B14F-4D97-AF65-F5344CB8AC3E}">
        <p14:creationId xmlns:p14="http://schemas.microsoft.com/office/powerpoint/2010/main" val="1230086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Yu Mincho" panose="02020400000000000000" pitchFamily="18" charset="-128"/>
                <a:cs typeface="Arial" panose="020B0604020202020204" pitchFamily="34" charset="0"/>
              </a:rPr>
              <a:t>Use </a:t>
            </a:r>
            <a:r>
              <a:rPr lang="en-GB" sz="1800" b="1" dirty="0">
                <a:effectLst/>
                <a:latin typeface="Nunito" panose="00000500000000000000" pitchFamily="2" charset="0"/>
                <a:ea typeface="Yu Mincho" panose="02020400000000000000" pitchFamily="18" charset="-128"/>
                <a:cs typeface="Arial" panose="020B0604020202020204" pitchFamily="34" charset="0"/>
              </a:rPr>
              <a:t>slide 4</a:t>
            </a:r>
            <a:r>
              <a:rPr lang="en-GB" sz="1800" dirty="0">
                <a:effectLst/>
                <a:latin typeface="Nunito" panose="00000500000000000000" pitchFamily="2" charset="0"/>
                <a:ea typeface="Yu Mincho" panose="02020400000000000000" pitchFamily="18" charset="-128"/>
                <a:cs typeface="Arial" panose="020B0604020202020204" pitchFamily="34" charset="0"/>
              </a:rPr>
              <a:t> to introduce key vocabulary for the session as it reveals on the slide. </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4</a:t>
            </a:fld>
            <a:endParaRPr lang="en-GB"/>
          </a:p>
        </p:txBody>
      </p:sp>
    </p:spTree>
    <p:extLst>
      <p:ext uri="{BB962C8B-B14F-4D97-AF65-F5344CB8AC3E}">
        <p14:creationId xmlns:p14="http://schemas.microsoft.com/office/powerpoint/2010/main" val="2655536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Yu Mincho" panose="02020400000000000000" pitchFamily="18" charset="-128"/>
                <a:cs typeface="Arial" panose="020B0604020202020204" pitchFamily="34" charset="0"/>
              </a:rPr>
              <a:t>Reveal </a:t>
            </a:r>
            <a:r>
              <a:rPr lang="en-GB" sz="1800" b="1" dirty="0">
                <a:effectLst/>
                <a:latin typeface="Nunito" panose="00000500000000000000" pitchFamily="2" charset="0"/>
                <a:ea typeface="Yu Mincho" panose="02020400000000000000" pitchFamily="18" charset="-128"/>
                <a:cs typeface="Arial" panose="020B0604020202020204" pitchFamily="34" charset="0"/>
              </a:rPr>
              <a:t>slide 5. </a:t>
            </a:r>
            <a:r>
              <a:rPr lang="en-GB" sz="1800" dirty="0">
                <a:effectLst/>
                <a:latin typeface="Nunito" panose="00000500000000000000" pitchFamily="2" charset="0"/>
                <a:ea typeface="Yu Mincho" panose="02020400000000000000" pitchFamily="18" charset="-128"/>
                <a:cs typeface="Arial" panose="020B0604020202020204" pitchFamily="34" charset="0"/>
              </a:rPr>
              <a:t>Remind children how to launch 2Calculate in the Maths tools on Purple Mash (Launcher on slide top right).  Launch a blank small square new sheet. Children enter data you have decided upon into a 2-column table as displayed on the slide on their devices. </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5</a:t>
            </a:fld>
            <a:endParaRPr lang="en-GB"/>
          </a:p>
        </p:txBody>
      </p:sp>
    </p:spTree>
    <p:extLst>
      <p:ext uri="{BB962C8B-B14F-4D97-AF65-F5344CB8AC3E}">
        <p14:creationId xmlns:p14="http://schemas.microsoft.com/office/powerpoint/2010/main" val="1321939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Yu Mincho" panose="02020400000000000000" pitchFamily="18" charset="-128"/>
                <a:cs typeface="Arial" panose="020B0604020202020204" pitchFamily="34" charset="0"/>
              </a:rPr>
              <a:t>Display </a:t>
            </a:r>
            <a:r>
              <a:rPr lang="en-GB" sz="1800" b="1" dirty="0">
                <a:effectLst/>
                <a:latin typeface="Nunito" panose="00000500000000000000" pitchFamily="2" charset="0"/>
                <a:ea typeface="Yu Mincho" panose="02020400000000000000" pitchFamily="18" charset="-128"/>
                <a:cs typeface="Arial" panose="020B0604020202020204" pitchFamily="34" charset="0"/>
              </a:rPr>
              <a:t>slide 6</a:t>
            </a:r>
            <a:r>
              <a:rPr lang="en-GB" sz="1800" dirty="0">
                <a:effectLst/>
                <a:latin typeface="Nunito" panose="00000500000000000000" pitchFamily="2" charset="0"/>
                <a:ea typeface="Yu Mincho" panose="02020400000000000000" pitchFamily="18" charset="-128"/>
                <a:cs typeface="Arial" panose="020B0604020202020204" pitchFamily="34" charset="0"/>
              </a:rPr>
              <a:t>. Demonstrate creating a chart, then using chart creation tool to create chart. Then children have a go and answer questions revealed on the slide through clicking. </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6</a:t>
            </a:fld>
            <a:endParaRPr lang="en-GB"/>
          </a:p>
        </p:txBody>
      </p:sp>
    </p:spTree>
    <p:extLst>
      <p:ext uri="{BB962C8B-B14F-4D97-AF65-F5344CB8AC3E}">
        <p14:creationId xmlns:p14="http://schemas.microsoft.com/office/powerpoint/2010/main" val="780270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GB" sz="1800" dirty="0">
                <a:effectLst/>
                <a:latin typeface="Nunito" panose="00000500000000000000" pitchFamily="2" charset="0"/>
                <a:ea typeface="Yu Mincho" panose="02020400000000000000" pitchFamily="18" charset="-128"/>
                <a:cs typeface="Arial" panose="020B0604020202020204" pitchFamily="34" charset="0"/>
              </a:rPr>
              <a:t>Display </a:t>
            </a:r>
            <a:r>
              <a:rPr lang="en-GB" sz="1800" b="1" dirty="0">
                <a:effectLst/>
                <a:latin typeface="Nunito" panose="00000500000000000000" pitchFamily="2" charset="0"/>
                <a:ea typeface="Yu Mincho" panose="02020400000000000000" pitchFamily="18" charset="-128"/>
                <a:cs typeface="Arial" panose="020B0604020202020204" pitchFamily="34" charset="0"/>
              </a:rPr>
              <a:t>slide 7</a:t>
            </a:r>
            <a:r>
              <a:rPr lang="en-GB" sz="1800" dirty="0">
                <a:effectLst/>
                <a:latin typeface="Nunito" panose="00000500000000000000" pitchFamily="2" charset="0"/>
                <a:ea typeface="Yu Mincho" panose="02020400000000000000" pitchFamily="18" charset="-128"/>
                <a:cs typeface="Arial" panose="020B0604020202020204" pitchFamily="34" charset="0"/>
              </a:rPr>
              <a:t>. Go through the questions as they are revealed, prompting the children to observe what happens to the chart when data in the table is changed and increasing chart range by adding further rows. </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7</a:t>
            </a:fld>
            <a:endParaRPr lang="en-GB"/>
          </a:p>
        </p:txBody>
      </p:sp>
    </p:spTree>
    <p:extLst>
      <p:ext uri="{BB962C8B-B14F-4D97-AF65-F5344CB8AC3E}">
        <p14:creationId xmlns:p14="http://schemas.microsoft.com/office/powerpoint/2010/main" val="2756937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Yu Mincho" panose="02020400000000000000" pitchFamily="18" charset="-128"/>
                <a:cs typeface="Arial" panose="020B0604020202020204" pitchFamily="34" charset="0"/>
              </a:rPr>
              <a:t>Display </a:t>
            </a:r>
            <a:r>
              <a:rPr lang="en-GB" sz="1800" b="1" dirty="0">
                <a:effectLst/>
                <a:latin typeface="Nunito" panose="00000500000000000000" pitchFamily="2" charset="0"/>
                <a:ea typeface="Yu Mincho" panose="02020400000000000000" pitchFamily="18" charset="-128"/>
                <a:cs typeface="Arial" panose="020B0604020202020204" pitchFamily="34" charset="0"/>
              </a:rPr>
              <a:t>slide 8</a:t>
            </a:r>
            <a:r>
              <a:rPr lang="en-GB" sz="1800" dirty="0">
                <a:effectLst/>
                <a:latin typeface="Nunito" panose="00000500000000000000" pitchFamily="2" charset="0"/>
                <a:ea typeface="Yu Mincho" panose="02020400000000000000" pitchFamily="18" charset="-128"/>
                <a:cs typeface="Arial" panose="020B0604020202020204" pitchFamily="34" charset="0"/>
              </a:rPr>
              <a:t>. Children to turn given tables into charts and make observations on data. </a:t>
            </a:r>
            <a:r>
              <a:rPr lang="en-GB" sz="1800" b="1" dirty="0">
                <a:effectLst/>
                <a:latin typeface="Nunito" panose="00000500000000000000" pitchFamily="2" charset="0"/>
                <a:ea typeface="Yu Mincho" panose="02020400000000000000" pitchFamily="18" charset="-128"/>
                <a:cs typeface="Arial" panose="020B0604020202020204" pitchFamily="34" charset="0"/>
              </a:rPr>
              <a:t>*Launch charts (challenges) from slide to demonstrate. Children should have these set as a 2Do.</a:t>
            </a:r>
            <a:r>
              <a:rPr lang="en-GB" sz="1800" dirty="0">
                <a:effectLst/>
                <a:latin typeface="Nunito" panose="00000500000000000000" pitchFamily="2" charset="0"/>
                <a:ea typeface="Yu Mincho" panose="02020400000000000000" pitchFamily="18" charset="-128"/>
                <a:cs typeface="Arial" panose="020B0604020202020204" pitchFamily="34" charset="0"/>
              </a:rPr>
              <a:t> </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8</a:t>
            </a:fld>
            <a:endParaRPr lang="en-GB"/>
          </a:p>
        </p:txBody>
      </p:sp>
    </p:spTree>
    <p:extLst>
      <p:ext uri="{BB962C8B-B14F-4D97-AF65-F5344CB8AC3E}">
        <p14:creationId xmlns:p14="http://schemas.microsoft.com/office/powerpoint/2010/main" val="4232226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Nunito" panose="00000500000000000000" pitchFamily="2" charset="0"/>
                <a:ea typeface="Yu Mincho" panose="02020400000000000000" pitchFamily="18" charset="-128"/>
                <a:cs typeface="Times New Roman" panose="02020603050405020304" pitchFamily="18" charset="0"/>
              </a:rPr>
              <a:t>Use </a:t>
            </a:r>
            <a:r>
              <a:rPr lang="en-GB" sz="1800" b="1" dirty="0">
                <a:effectLst/>
                <a:latin typeface="Nunito" panose="00000500000000000000" pitchFamily="2" charset="0"/>
                <a:ea typeface="Yu Mincho" panose="02020400000000000000" pitchFamily="18" charset="-128"/>
                <a:cs typeface="Times New Roman" panose="02020603050405020304" pitchFamily="18" charset="0"/>
              </a:rPr>
              <a:t>slide 9 </a:t>
            </a:r>
            <a:r>
              <a:rPr lang="en-GB" sz="1800" dirty="0">
                <a:effectLst/>
                <a:latin typeface="Nunito" panose="00000500000000000000" pitchFamily="2" charset="0"/>
                <a:ea typeface="Yu Mincho" panose="02020400000000000000" pitchFamily="18" charset="-128"/>
                <a:cs typeface="Times New Roman" panose="02020603050405020304" pitchFamily="18" charset="0"/>
              </a:rPr>
              <a:t>to evaluate success of meeting success criteria.</a:t>
            </a:r>
            <a:endParaRPr lang="en-GB" dirty="0"/>
          </a:p>
        </p:txBody>
      </p:sp>
      <p:sp>
        <p:nvSpPr>
          <p:cNvPr id="4" name="Slide Number Placeholder 3"/>
          <p:cNvSpPr>
            <a:spLocks noGrp="1"/>
          </p:cNvSpPr>
          <p:nvPr>
            <p:ph type="sldNum" sz="quarter" idx="5"/>
          </p:nvPr>
        </p:nvSpPr>
        <p:spPr/>
        <p:txBody>
          <a:bodyPr/>
          <a:lstStyle/>
          <a:p>
            <a:fld id="{C2B01E05-DB08-4C28-BF09-AE681D68E868}" type="slidenum">
              <a:rPr lang="en-GB" smtClean="0"/>
              <a:t>9</a:t>
            </a:fld>
            <a:endParaRPr lang="en-GB"/>
          </a:p>
        </p:txBody>
      </p:sp>
    </p:spTree>
    <p:extLst>
      <p:ext uri="{BB962C8B-B14F-4D97-AF65-F5344CB8AC3E}">
        <p14:creationId xmlns:p14="http://schemas.microsoft.com/office/powerpoint/2010/main" val="926397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B8E6-B67F-4EFC-A3C5-BB02E4A19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167F624-9536-4526-9E46-37E06E0178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02BD8F-EDA7-496C-B236-D04EDCBB02CE}"/>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8F9F552-89BE-4385-89F3-4A10B31A81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C419C-1437-416B-B183-F95FE824925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64112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151B7-D811-436B-B8DB-76A544672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E7092C-344B-46D5-A695-1888A0510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D6D33C-E464-4081-872C-4CF14F829C4C}"/>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38ADA7F-52DE-4EC3-B3AC-E02BC2154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A36AD-A2E2-4368-98DD-EA5DB3EB8B85}"/>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097863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00188-0615-4E20-90EC-D6F183B4A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761763-A88B-4B2A-8862-913DEC71ED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7388EF-317A-4E5A-B3F2-DB9DEF896010}"/>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48C73E8D-B974-478A-B2DA-CB0AE6247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B5FEC-46C9-450D-9ED0-4BC60A45B12B}"/>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190311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B2E6-54A0-41A0-9FFA-BCFD7D83FA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534515-4003-4C9C-B272-92D06A1C9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E4B43-C9CE-4363-A03B-DD198B2E478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3282FE96-ECE6-4FEF-A9BD-1619B2458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E6717-EAE9-4E4F-BC85-DF7780822BD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37175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6E90-7C2C-43CA-A788-F2B752EBA5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134339-8064-4F5F-9CB2-3F4BE477D3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07920B-999D-4572-8323-F9A04F6813E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9972D174-D636-44FA-B4AF-667C720CC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0B7EE-44C7-4198-B5E7-45B500345234}"/>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59015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82D07-D4D3-48D6-8075-57FF230D27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3477DB-9DBB-4002-8A41-10B1D73CA8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0CDEB4-A4A1-458E-993D-14049DBBE8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96A3BF-7304-43E5-9A78-DE00AC20498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3CA0AE6E-65F4-4730-9747-DB4A1FBA554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12588D-2020-40C3-B11E-C4EA6608278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67486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CE40-354B-4AEF-BA97-D744D98C840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697CF7-DACC-4EEC-8643-6F5F15240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86E172-B8C3-48EF-B158-F678A23D80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7F2A59-1AF8-4BB8-917F-930E9186F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6DBE-8825-48A9-B400-3DAF15B9E9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506FE4-3CA2-4FDC-BB9E-A9058F1A0872}"/>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8" name="Footer Placeholder 7">
            <a:extLst>
              <a:ext uri="{FF2B5EF4-FFF2-40B4-BE49-F238E27FC236}">
                <a16:creationId xmlns:a16="http://schemas.microsoft.com/office/drawing/2014/main" id="{A02A6F0B-82FD-4D2C-AE4E-C088260112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2CE329-0C7E-4E6B-B603-4600371FB248}"/>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0461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85680-2A71-4EDC-8498-C20FE5A9D7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2F8526-1331-4487-8FDD-F5CD36C93DF7}"/>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4" name="Footer Placeholder 3">
            <a:extLst>
              <a:ext uri="{FF2B5EF4-FFF2-40B4-BE49-F238E27FC236}">
                <a16:creationId xmlns:a16="http://schemas.microsoft.com/office/drawing/2014/main" id="{AC4D25FC-63E1-4813-8392-917D61432C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715D6D-CD8D-471E-AEF3-56FBF7F46089}"/>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818143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DD0135-9252-4C24-B5A1-57003563467F}"/>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3" name="Footer Placeholder 2">
            <a:extLst>
              <a:ext uri="{FF2B5EF4-FFF2-40B4-BE49-F238E27FC236}">
                <a16:creationId xmlns:a16="http://schemas.microsoft.com/office/drawing/2014/main" id="{E12CE995-676C-4F46-A7CC-3E65C4B3BEB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4D387B-18E9-4232-94ED-A30DA4D0DB12}"/>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280188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D261B-419C-4345-898B-512B4DED3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149CEA-A93C-4B0B-820C-091E069116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BA125EC-49D4-4D9A-A0CD-C13B95E9F2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54DE6D-A481-40F4-8C4C-C8169ED491A3}"/>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2CEA2C54-F8C1-4587-9343-AF7D514C4C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4DC779-21DB-436B-9927-7B4FDF3D4BA7}"/>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9254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33CD-D346-4AE1-BD4F-3DC39A91B5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4486D8-4C82-428D-8755-3E9C83101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07F9A21-9D2B-43A0-9E84-BB3AE1CE6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2EAD74-D833-41FD-B752-F6E5F9E2B811}"/>
              </a:ext>
            </a:extLst>
          </p:cNvPr>
          <p:cNvSpPr>
            <a:spLocks noGrp="1"/>
          </p:cNvSpPr>
          <p:nvPr>
            <p:ph type="dt" sz="half" idx="10"/>
          </p:nvPr>
        </p:nvSpPr>
        <p:spPr/>
        <p:txBody>
          <a:bodyPr/>
          <a:lstStyle/>
          <a:p>
            <a:fld id="{4131CAF9-9019-4E72-9BCD-FE2770F43938}" type="datetimeFigureOut">
              <a:rPr lang="en-GB" smtClean="0"/>
              <a:t>03/06/2021</a:t>
            </a:fld>
            <a:endParaRPr lang="en-GB"/>
          </a:p>
        </p:txBody>
      </p:sp>
      <p:sp>
        <p:nvSpPr>
          <p:cNvPr id="6" name="Footer Placeholder 5">
            <a:extLst>
              <a:ext uri="{FF2B5EF4-FFF2-40B4-BE49-F238E27FC236}">
                <a16:creationId xmlns:a16="http://schemas.microsoft.com/office/drawing/2014/main" id="{52701212-DFDC-4063-A7BD-A05D2868AA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4C2A23-05F0-45FA-B92F-33712009DC73}"/>
              </a:ext>
            </a:extLst>
          </p:cNvPr>
          <p:cNvSpPr>
            <a:spLocks noGrp="1"/>
          </p:cNvSpPr>
          <p:nvPr>
            <p:ph type="sldNum" sz="quarter" idx="12"/>
          </p:nvPr>
        </p:nvSpPr>
        <p:spPr/>
        <p:txBody>
          <a:bodyPr/>
          <a:lstStyle/>
          <a:p>
            <a:fld id="{1040191A-A524-4ACF-BFDF-A0B774A1BD1C}" type="slidenum">
              <a:rPr lang="en-GB" smtClean="0"/>
              <a:t>‹#›</a:t>
            </a:fld>
            <a:endParaRPr lang="en-GB"/>
          </a:p>
        </p:txBody>
      </p:sp>
    </p:spTree>
    <p:extLst>
      <p:ext uri="{BB962C8B-B14F-4D97-AF65-F5344CB8AC3E}">
        <p14:creationId xmlns:p14="http://schemas.microsoft.com/office/powerpoint/2010/main" val="320631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84367-756C-45B9-BB01-10E0FDF1D1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8EE170-561C-4181-9BD1-FC93F589C8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590084-6C5C-4E6F-AE78-5FD4DE8917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1CAF9-9019-4E72-9BCD-FE2770F43938}" type="datetimeFigureOut">
              <a:rPr lang="en-GB" smtClean="0"/>
              <a:t>03/06/2021</a:t>
            </a:fld>
            <a:endParaRPr lang="en-GB"/>
          </a:p>
        </p:txBody>
      </p:sp>
      <p:sp>
        <p:nvSpPr>
          <p:cNvPr id="5" name="Footer Placeholder 4">
            <a:extLst>
              <a:ext uri="{FF2B5EF4-FFF2-40B4-BE49-F238E27FC236}">
                <a16:creationId xmlns:a16="http://schemas.microsoft.com/office/drawing/2014/main" id="{1F8A0EA2-8755-4225-80E5-109EA9D625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0F7392-578D-49DE-AEF7-07C4B06F3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0191A-A524-4ACF-BFDF-A0B774A1BD1C}" type="slidenum">
              <a:rPr lang="en-GB" smtClean="0"/>
              <a:t>‹#›</a:t>
            </a:fld>
            <a:endParaRPr lang="en-GB"/>
          </a:p>
        </p:txBody>
      </p:sp>
    </p:spTree>
    <p:extLst>
      <p:ext uri="{BB962C8B-B14F-4D97-AF65-F5344CB8AC3E}">
        <p14:creationId xmlns:p14="http://schemas.microsoft.com/office/powerpoint/2010/main" val="42323328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g"/><Relationship Id="rId11" Type="http://schemas.openxmlformats.org/officeDocument/2006/relationships/image" Target="../media/image14.png"/><Relationship Id="rId5" Type="http://schemas.openxmlformats.org/officeDocument/2006/relationships/image" Target="../media/image9.png"/><Relationship Id="rId10" Type="http://schemas.openxmlformats.org/officeDocument/2006/relationships/image" Target="../media/image13.jpg"/><Relationship Id="rId4" Type="http://schemas.openxmlformats.org/officeDocument/2006/relationships/hyperlink" Target="https://www.purplemash.com/app/tools/2Calculate" TargetMode="External"/><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12.png"/><Relationship Id="rId9"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4.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purplemash.com/app/pup/sow_y3_L1_Challengeexample2" TargetMode="External"/><Relationship Id="rId5" Type="http://schemas.openxmlformats.org/officeDocument/2006/relationships/image" Target="../media/image9.png"/><Relationship Id="rId4" Type="http://schemas.openxmlformats.org/officeDocument/2006/relationships/hyperlink" Target="https://www.purplemash.com/app/pup/sow_y3_L1_Challengeexample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0B9415-FB6B-4306-A8CF-3833B05C74F0}"/>
              </a:ext>
            </a:extLst>
          </p:cNvPr>
          <p:cNvSpPr/>
          <p:nvPr/>
        </p:nvSpPr>
        <p:spPr>
          <a:xfrm>
            <a:off x="4322174" y="0"/>
            <a:ext cx="7869826" cy="6857999"/>
          </a:xfrm>
          <a:prstGeom prst="rect">
            <a:avLst/>
          </a:prstGeom>
          <a:solidFill>
            <a:srgbClr val="8E24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5" name="Graphic 63">
            <a:extLst>
              <a:ext uri="{FF2B5EF4-FFF2-40B4-BE49-F238E27FC236}">
                <a16:creationId xmlns:a16="http://schemas.microsoft.com/office/drawing/2014/main" id="{9BC05247-EC89-4E18-AAC7-769930391EF6}"/>
              </a:ext>
            </a:extLst>
          </p:cNvPr>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524"/>
            <a:ext cx="4505325" cy="6867524"/>
          </a:xfrm>
          <a:prstGeom prst="rect">
            <a:avLst/>
          </a:prstGeom>
        </p:spPr>
      </p:pic>
      <p:sp>
        <p:nvSpPr>
          <p:cNvPr id="2" name="Title 1">
            <a:extLst>
              <a:ext uri="{FF2B5EF4-FFF2-40B4-BE49-F238E27FC236}">
                <a16:creationId xmlns:a16="http://schemas.microsoft.com/office/drawing/2014/main" id="{E20E66B1-EE11-46E8-9D2F-388E12025E3A}"/>
              </a:ext>
            </a:extLst>
          </p:cNvPr>
          <p:cNvSpPr>
            <a:spLocks noGrp="1"/>
          </p:cNvSpPr>
          <p:nvPr>
            <p:ph type="ctrTitle"/>
          </p:nvPr>
        </p:nvSpPr>
        <p:spPr/>
        <p:txBody>
          <a:bodyPr>
            <a:normAutofit/>
          </a:bodyPr>
          <a:lstStyle/>
          <a:p>
            <a:r>
              <a:rPr lang="en-GB" dirty="0">
                <a:solidFill>
                  <a:schemeClr val="bg1"/>
                </a:solidFill>
                <a:latin typeface="Palanquin Dark SemiBold" panose="020B0704020203020204" pitchFamily="34" charset="0"/>
                <a:cs typeface="Palanquin Dark SemiBold" panose="020B0704020203020204" pitchFamily="34" charset="0"/>
              </a:rPr>
              <a:t>Lesson 1:</a:t>
            </a:r>
            <a:endParaRPr lang="en-GB" sz="4000" dirty="0">
              <a:solidFill>
                <a:schemeClr val="bg1"/>
              </a:solidFill>
              <a:latin typeface="Palanquin Dark SemiBold" panose="020B0704020203020204" pitchFamily="34" charset="0"/>
              <a:cs typeface="Palanquin Dark SemiBold" panose="020B0704020203020204" pitchFamily="34" charset="0"/>
            </a:endParaRPr>
          </a:p>
        </p:txBody>
      </p:sp>
      <p:sp>
        <p:nvSpPr>
          <p:cNvPr id="3" name="Subtitle 2">
            <a:extLst>
              <a:ext uri="{FF2B5EF4-FFF2-40B4-BE49-F238E27FC236}">
                <a16:creationId xmlns:a16="http://schemas.microsoft.com/office/drawing/2014/main" id="{387BD2A7-BC2A-4300-AFBB-8B3304D19C99}"/>
              </a:ext>
            </a:extLst>
          </p:cNvPr>
          <p:cNvSpPr>
            <a:spLocks noGrp="1"/>
          </p:cNvSpPr>
          <p:nvPr>
            <p:ph type="subTitle" idx="1"/>
          </p:nvPr>
        </p:nvSpPr>
        <p:spPr/>
        <p:txBody>
          <a:bodyPr>
            <a:normAutofit/>
          </a:bodyPr>
          <a:lstStyle/>
          <a:p>
            <a:r>
              <a:rPr lang="en-GB" sz="4000" b="1" dirty="0">
                <a:solidFill>
                  <a:schemeClr val="bg1"/>
                </a:solidFill>
                <a:latin typeface="Palanquin Dark SemiBold" panose="020B0704020203020204" pitchFamily="34" charset="0"/>
                <a:cs typeface="Palanquin Dark SemiBold" panose="020B0704020203020204" pitchFamily="34" charset="0"/>
              </a:rPr>
              <a:t>Creating Pie Charts and Bar Graphs</a:t>
            </a:r>
          </a:p>
        </p:txBody>
      </p:sp>
      <p:sp>
        <p:nvSpPr>
          <p:cNvPr id="4" name="TextBox 3">
            <a:extLst>
              <a:ext uri="{FF2B5EF4-FFF2-40B4-BE49-F238E27FC236}">
                <a16:creationId xmlns:a16="http://schemas.microsoft.com/office/drawing/2014/main" id="{77616F28-871B-42AE-8B42-15273F2FB254}"/>
              </a:ext>
            </a:extLst>
          </p:cNvPr>
          <p:cNvSpPr txBox="1"/>
          <p:nvPr/>
        </p:nvSpPr>
        <p:spPr>
          <a:xfrm>
            <a:off x="7869827" y="414477"/>
            <a:ext cx="3305713" cy="707886"/>
          </a:xfrm>
          <a:prstGeom prst="rect">
            <a:avLst/>
          </a:prstGeom>
          <a:noFill/>
        </p:spPr>
        <p:txBody>
          <a:bodyPr wrap="none" rtlCol="0">
            <a:spAutoFit/>
          </a:bodyPr>
          <a:lstStyle/>
          <a:p>
            <a:r>
              <a:rPr lang="en-GB" sz="2000" dirty="0">
                <a:solidFill>
                  <a:schemeClr val="bg1"/>
                </a:solidFill>
                <a:latin typeface="Palanquin Dark SemiBold" panose="020B0704020203020204" pitchFamily="34" charset="0"/>
                <a:cs typeface="Palanquin Dark SemiBold" panose="020B0704020203020204" pitchFamily="34" charset="0"/>
              </a:rPr>
              <a:t>DigiTech Scheme of Work</a:t>
            </a:r>
            <a:br>
              <a:rPr lang="en-GB" sz="2000" dirty="0">
                <a:solidFill>
                  <a:schemeClr val="bg1"/>
                </a:solidFill>
                <a:latin typeface="Palanquin Dark SemiBold" panose="020B0704020203020204" pitchFamily="34" charset="0"/>
                <a:cs typeface="Palanquin Dark SemiBold" panose="020B0704020203020204" pitchFamily="34" charset="0"/>
              </a:rPr>
            </a:br>
            <a:r>
              <a:rPr lang="en-GB" sz="2000" dirty="0">
                <a:solidFill>
                  <a:schemeClr val="bg1"/>
                </a:solidFill>
                <a:latin typeface="Palanquin Dark SemiBold" panose="020B0704020203020204" pitchFamily="34" charset="0"/>
                <a:cs typeface="Palanquin Dark SemiBold" panose="020B0704020203020204" pitchFamily="34" charset="0"/>
              </a:rPr>
              <a:t>Unit 3.3 - Spreadsheets</a:t>
            </a:r>
          </a:p>
        </p:txBody>
      </p:sp>
    </p:spTree>
    <p:extLst>
      <p:ext uri="{BB962C8B-B14F-4D97-AF65-F5344CB8AC3E}">
        <p14:creationId xmlns:p14="http://schemas.microsoft.com/office/powerpoint/2010/main" val="868589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lstStyle/>
          <a:p>
            <a:r>
              <a:rPr lang="en-GB" dirty="0">
                <a:latin typeface="Palanquin Dark SemiBold" panose="020B0704020203020204" pitchFamily="34" charset="0"/>
                <a:cs typeface="Palanquin Dark SemiBold" panose="020B0704020203020204" pitchFamily="34" charset="0"/>
              </a:rPr>
              <a:t>Aims</a:t>
            </a: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lvl="0">
              <a:spcAft>
                <a:spcPts val="600"/>
              </a:spcAft>
              <a:buBlip>
                <a:blip r:embed="rId3"/>
              </a:buBlip>
            </a:pPr>
            <a:r>
              <a:rPr lang="en-GB" sz="1800" dirty="0">
                <a:effectLst/>
                <a:latin typeface="Nunito" panose="00000500000000000000" pitchFamily="2" charset="0"/>
                <a:ea typeface="Times New Roman" panose="02020603050405020304" pitchFamily="18" charset="0"/>
                <a:cs typeface="Times New Roman" panose="02020603050405020304" pitchFamily="18" charset="0"/>
              </a:rPr>
              <a:t>To add and edit data in a table layout.</a:t>
            </a:r>
          </a:p>
          <a:p>
            <a:pPr>
              <a:spcAft>
                <a:spcPts val="600"/>
              </a:spcAft>
              <a:buBlip>
                <a:blip r:embed="rId3"/>
              </a:buBlip>
            </a:pPr>
            <a:r>
              <a:rPr lang="en-GB" sz="1800" dirty="0">
                <a:effectLst/>
                <a:latin typeface="Nunito" panose="00000500000000000000" pitchFamily="2" charset="0"/>
                <a:ea typeface="Nunito" panose="00000500000000000000" pitchFamily="2" charset="0"/>
                <a:cs typeface="Nunito" panose="00000500000000000000" pitchFamily="2" charset="0"/>
              </a:rPr>
              <a:t>To find out how spreadsheet programs can automatically create graphs from data.</a:t>
            </a:r>
          </a:p>
          <a:p>
            <a:pPr>
              <a:spcAft>
                <a:spcPts val="600"/>
              </a:spcAft>
              <a:buBlip>
                <a:blip r:embed="rId3"/>
              </a:buBlip>
            </a:pPr>
            <a:endParaRPr lang="en-GB" sz="1800" dirty="0">
              <a:solidFill>
                <a:srgbClr val="000000"/>
              </a:solidFill>
              <a:effectLst/>
              <a:latin typeface="Nunito" panose="00000500000000000000" pitchFamily="2" charset="0"/>
              <a:ea typeface="Trebuchet MS" panose="020B0603020202020204" pitchFamily="34" charset="0"/>
              <a:cs typeface="Trebuchet MS" panose="020B0603020202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2</a:t>
            </a:r>
            <a:endParaRPr lang="en-GB" sz="1050" dirty="0"/>
          </a:p>
        </p:txBody>
      </p:sp>
    </p:spTree>
    <p:extLst>
      <p:ext uri="{BB962C8B-B14F-4D97-AF65-F5344CB8AC3E}">
        <p14:creationId xmlns:p14="http://schemas.microsoft.com/office/powerpoint/2010/main" val="20291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Success Criteria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a:spcAft>
                <a:spcPts val="600"/>
              </a:spcAft>
              <a:buBlip>
                <a:blip r:embed="rId3"/>
              </a:buBlip>
            </a:pPr>
            <a:r>
              <a:rPr lang="en-GB" sz="1800" dirty="0">
                <a:solidFill>
                  <a:srgbClr val="000000"/>
                </a:solidFill>
                <a:latin typeface="Nunito" panose="00000500000000000000" pitchFamily="2" charset="0"/>
                <a:ea typeface="Trebuchet MS" panose="020B0603020202020204" pitchFamily="34" charset="0"/>
                <a:cs typeface="Trebuchet MS" panose="020B0603020202020204" pitchFamily="34" charset="0"/>
              </a:rPr>
              <a:t>Children</a:t>
            </a:r>
            <a:r>
              <a:rPr lang="en-GB" sz="1800" dirty="0">
                <a:solidFill>
                  <a:srgbClr val="000000"/>
                </a:solidFill>
                <a:effectLst/>
                <a:latin typeface="Nunito" panose="00000500000000000000" pitchFamily="2" charset="0"/>
                <a:ea typeface="Trebuchet MS" panose="020B0603020202020204" pitchFamily="34" charset="0"/>
                <a:cs typeface="Trebuchet MS" panose="020B0603020202020204" pitchFamily="34" charset="0"/>
              </a:rPr>
              <a:t> can create a table of data on a spreadsheet.</a:t>
            </a:r>
          </a:p>
          <a:p>
            <a:pPr>
              <a:spcAft>
                <a:spcPts val="600"/>
              </a:spcAft>
              <a:buBlip>
                <a:blip r:embed="rId3"/>
              </a:buBlip>
            </a:pPr>
            <a:r>
              <a:rPr lang="en-GB" sz="1800" dirty="0">
                <a:solidFill>
                  <a:srgbClr val="000000"/>
                </a:solidFill>
                <a:latin typeface="Nunito" panose="00000500000000000000" pitchFamily="2" charset="0"/>
                <a:ea typeface="Trebuchet MS" panose="020B0603020202020204" pitchFamily="34" charset="0"/>
                <a:cs typeface="Trebuchet MS" panose="020B0603020202020204" pitchFamily="34" charset="0"/>
              </a:rPr>
              <a:t>Children can use a spreadsheet program to automatically create charts and graphs from data.</a:t>
            </a:r>
            <a:endParaRPr lang="en-GB" sz="1800" dirty="0">
              <a:solidFill>
                <a:srgbClr val="000000"/>
              </a:solidFill>
              <a:effectLst/>
              <a:latin typeface="Nunito" panose="00000500000000000000" pitchFamily="2" charset="0"/>
              <a:ea typeface="Trebuchet MS" panose="020B0603020202020204" pitchFamily="34" charset="0"/>
              <a:cs typeface="Trebuchet MS" panose="020B0603020202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3</a:t>
            </a:r>
            <a:endParaRPr lang="en-GB" sz="1050" dirty="0"/>
          </a:p>
        </p:txBody>
      </p:sp>
    </p:spTree>
    <p:extLst>
      <p:ext uri="{BB962C8B-B14F-4D97-AF65-F5344CB8AC3E}">
        <p14:creationId xmlns:p14="http://schemas.microsoft.com/office/powerpoint/2010/main" val="425284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203835" y="178274"/>
            <a:ext cx="11784330" cy="1325563"/>
          </a:xfrm>
        </p:spPr>
        <p:txBody>
          <a:bodyPr>
            <a:normAutofit/>
          </a:bodyPr>
          <a:lstStyle/>
          <a:p>
            <a:r>
              <a:rPr lang="en-GB" sz="4000" dirty="0">
                <a:latin typeface="Palanquin Dark SemiBold" panose="020B0704020203020204" pitchFamily="34" charset="0"/>
                <a:cs typeface="Palanquin Dark SemiBold" panose="020B0704020203020204" pitchFamily="34" charset="0"/>
              </a:rPr>
              <a:t>Background: Creating Pie Charts &amp; Bar Graphs</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Slide4</a:t>
            </a:r>
            <a:endParaRPr lang="en-GB" sz="1050" dirty="0"/>
          </a:p>
        </p:txBody>
      </p:sp>
      <p:sp>
        <p:nvSpPr>
          <p:cNvPr id="14" name="TextBox 13">
            <a:extLst>
              <a:ext uri="{FF2B5EF4-FFF2-40B4-BE49-F238E27FC236}">
                <a16:creationId xmlns:a16="http://schemas.microsoft.com/office/drawing/2014/main" id="{07678ABA-E401-4BB8-A43A-DA070E5CD193}"/>
              </a:ext>
            </a:extLst>
          </p:cNvPr>
          <p:cNvSpPr txBox="1"/>
          <p:nvPr/>
        </p:nvSpPr>
        <p:spPr>
          <a:xfrm>
            <a:off x="203835" y="1214007"/>
            <a:ext cx="4528685" cy="1200329"/>
          </a:xfrm>
          <a:prstGeom prst="rect">
            <a:avLst/>
          </a:prstGeom>
          <a:solidFill>
            <a:srgbClr val="0070C0"/>
          </a:solidFill>
        </p:spPr>
        <p:txBody>
          <a:bodyPr wrap="square">
            <a:spAutoFit/>
          </a:bodyPr>
          <a:lstStyle/>
          <a:p>
            <a:r>
              <a:rPr lang="en-GB" b="1" dirty="0">
                <a:solidFill>
                  <a:schemeClr val="bg1"/>
                </a:solidFill>
                <a:latin typeface="Nunito" panose="00000500000000000000" pitchFamily="2" charset="0"/>
              </a:rPr>
              <a:t>We are going to be collecting data in order to create a table and produce pie charts and bar graphs. What benefit is there making charts using spreadsheets?</a:t>
            </a:r>
          </a:p>
        </p:txBody>
      </p:sp>
      <p:sp>
        <p:nvSpPr>
          <p:cNvPr id="15" name="TextBox 14">
            <a:extLst>
              <a:ext uri="{FF2B5EF4-FFF2-40B4-BE49-F238E27FC236}">
                <a16:creationId xmlns:a16="http://schemas.microsoft.com/office/drawing/2014/main" id="{5534A4F5-5050-4256-8F7F-E81AB114DC4C}"/>
              </a:ext>
            </a:extLst>
          </p:cNvPr>
          <p:cNvSpPr txBox="1"/>
          <p:nvPr/>
        </p:nvSpPr>
        <p:spPr>
          <a:xfrm>
            <a:off x="112467" y="2645821"/>
            <a:ext cx="3523868" cy="1328023"/>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Data: </a:t>
            </a:r>
            <a:r>
              <a:rPr lang="en-GB" dirty="0">
                <a:latin typeface="Nunito" panose="00000500000000000000" pitchFamily="2" charset="0"/>
              </a:rPr>
              <a:t>A collection of information, collected by observation, questions or measurement. </a:t>
            </a:r>
          </a:p>
        </p:txBody>
      </p:sp>
      <p:sp>
        <p:nvSpPr>
          <p:cNvPr id="26" name="TextBox 25">
            <a:extLst>
              <a:ext uri="{FF2B5EF4-FFF2-40B4-BE49-F238E27FC236}">
                <a16:creationId xmlns:a16="http://schemas.microsoft.com/office/drawing/2014/main" id="{B2F235AC-CA7F-4888-9E8F-C2CEA44F6A03}"/>
              </a:ext>
            </a:extLst>
          </p:cNvPr>
          <p:cNvSpPr txBox="1"/>
          <p:nvPr/>
        </p:nvSpPr>
        <p:spPr>
          <a:xfrm>
            <a:off x="292390" y="4584748"/>
            <a:ext cx="2857210" cy="1328023"/>
          </a:xfrm>
          <a:prstGeom prst="roundRect">
            <a:avLst/>
          </a:prstGeom>
          <a:solidFill>
            <a:srgbClr val="00B050"/>
          </a:solidFill>
        </p:spPr>
        <p:txBody>
          <a:bodyPr wrap="square" rtlCol="0">
            <a:spAutoFit/>
          </a:bodyPr>
          <a:lstStyle/>
          <a:p>
            <a:pPr algn="ctr"/>
            <a:r>
              <a:rPr lang="en-GB" b="1" dirty="0">
                <a:latin typeface="Nunito" panose="00000500000000000000" pitchFamily="2" charset="0"/>
              </a:rPr>
              <a:t>Table: </a:t>
            </a:r>
            <a:r>
              <a:rPr lang="en-GB" dirty="0">
                <a:latin typeface="Nunito" panose="00000500000000000000" pitchFamily="2" charset="0"/>
              </a:rPr>
              <a:t>An organised display of information laid out in rows and columns.</a:t>
            </a:r>
          </a:p>
        </p:txBody>
      </p:sp>
      <p:sp>
        <p:nvSpPr>
          <p:cNvPr id="27" name="TextBox 26">
            <a:extLst>
              <a:ext uri="{FF2B5EF4-FFF2-40B4-BE49-F238E27FC236}">
                <a16:creationId xmlns:a16="http://schemas.microsoft.com/office/drawing/2014/main" id="{F370E404-1705-4E47-9123-DFE3E9FB8BD8}"/>
              </a:ext>
            </a:extLst>
          </p:cNvPr>
          <p:cNvSpPr txBox="1"/>
          <p:nvPr/>
        </p:nvSpPr>
        <p:spPr>
          <a:xfrm>
            <a:off x="5780567" y="1437455"/>
            <a:ext cx="2995890" cy="1328023"/>
          </a:xfrm>
          <a:prstGeom prst="roundRect">
            <a:avLst/>
          </a:prstGeom>
          <a:solidFill>
            <a:schemeClr val="accent2">
              <a:lumMod val="40000"/>
              <a:lumOff val="60000"/>
            </a:schemeClr>
          </a:solidFill>
        </p:spPr>
        <p:txBody>
          <a:bodyPr wrap="square" rtlCol="0">
            <a:spAutoFit/>
          </a:bodyPr>
          <a:lstStyle/>
          <a:p>
            <a:pPr algn="ctr"/>
            <a:r>
              <a:rPr lang="en-GB" b="1" dirty="0">
                <a:latin typeface="Nunito" panose="00000500000000000000" pitchFamily="2" charset="0"/>
              </a:rPr>
              <a:t>Pie Chart: </a:t>
            </a:r>
            <a:r>
              <a:rPr lang="en-GB" dirty="0">
                <a:latin typeface="Nunito" panose="00000500000000000000" pitchFamily="2" charset="0"/>
              </a:rPr>
              <a:t>A circular chart divided into segments which each represent an amount. </a:t>
            </a:r>
          </a:p>
        </p:txBody>
      </p:sp>
      <p:pic>
        <p:nvPicPr>
          <p:cNvPr id="11" name="Picture 10">
            <a:extLst>
              <a:ext uri="{FF2B5EF4-FFF2-40B4-BE49-F238E27FC236}">
                <a16:creationId xmlns:a16="http://schemas.microsoft.com/office/drawing/2014/main" id="{AAFF21DD-C799-40E7-ADF5-80209BC70F75}"/>
              </a:ext>
            </a:extLst>
          </p:cNvPr>
          <p:cNvPicPr>
            <a:picLocks noChangeAspect="1"/>
          </p:cNvPicPr>
          <p:nvPr/>
        </p:nvPicPr>
        <p:blipFill>
          <a:blip r:embed="rId4"/>
          <a:stretch>
            <a:fillRect/>
          </a:stretch>
        </p:blipFill>
        <p:spPr>
          <a:xfrm>
            <a:off x="3335428" y="4320555"/>
            <a:ext cx="2379046" cy="1908734"/>
          </a:xfrm>
          <a:prstGeom prst="rect">
            <a:avLst/>
          </a:prstGeom>
        </p:spPr>
      </p:pic>
      <p:sp>
        <p:nvSpPr>
          <p:cNvPr id="17" name="TextBox 16">
            <a:extLst>
              <a:ext uri="{FF2B5EF4-FFF2-40B4-BE49-F238E27FC236}">
                <a16:creationId xmlns:a16="http://schemas.microsoft.com/office/drawing/2014/main" id="{61668702-3E09-42E7-8859-4602C3F10122}"/>
              </a:ext>
            </a:extLst>
          </p:cNvPr>
          <p:cNvSpPr txBox="1"/>
          <p:nvPr/>
        </p:nvSpPr>
        <p:spPr>
          <a:xfrm>
            <a:off x="6581916" y="4110168"/>
            <a:ext cx="2679152" cy="1634490"/>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Bar Graph: </a:t>
            </a:r>
            <a:r>
              <a:rPr lang="en-GB" dirty="0">
                <a:latin typeface="Nunito" panose="00000500000000000000" pitchFamily="2" charset="0"/>
              </a:rPr>
              <a:t>A chart that uses bars to show quantities or numbers, so they can be easily compared. </a:t>
            </a:r>
          </a:p>
        </p:txBody>
      </p:sp>
      <p:sp>
        <p:nvSpPr>
          <p:cNvPr id="25" name="TextBox 24">
            <a:extLst>
              <a:ext uri="{FF2B5EF4-FFF2-40B4-BE49-F238E27FC236}">
                <a16:creationId xmlns:a16="http://schemas.microsoft.com/office/drawing/2014/main" id="{E21D2011-BF8D-495F-9FDD-2D74D427F354}"/>
              </a:ext>
            </a:extLst>
          </p:cNvPr>
          <p:cNvSpPr txBox="1"/>
          <p:nvPr/>
        </p:nvSpPr>
        <p:spPr>
          <a:xfrm>
            <a:off x="5034832" y="3005231"/>
            <a:ext cx="1929494" cy="919401"/>
          </a:xfrm>
          <a:prstGeom prst="roundRect">
            <a:avLst/>
          </a:prstGeom>
          <a:solidFill>
            <a:srgbClr val="00B0F0"/>
          </a:solidFill>
        </p:spPr>
        <p:txBody>
          <a:bodyPr wrap="square" rtlCol="0">
            <a:spAutoFit/>
          </a:bodyPr>
          <a:lstStyle/>
          <a:p>
            <a:pPr algn="ctr"/>
            <a:r>
              <a:rPr lang="en-GB" sz="2400" b="1" dirty="0">
                <a:latin typeface="Nunito" panose="00000500000000000000" pitchFamily="2" charset="0"/>
              </a:rPr>
              <a:t>Key vocabulary </a:t>
            </a:r>
          </a:p>
        </p:txBody>
      </p:sp>
      <p:pic>
        <p:nvPicPr>
          <p:cNvPr id="9" name="Picture 8" descr="Icon&#10;&#10;Description automatically generated">
            <a:extLst>
              <a:ext uri="{FF2B5EF4-FFF2-40B4-BE49-F238E27FC236}">
                <a16:creationId xmlns:a16="http://schemas.microsoft.com/office/drawing/2014/main" id="{79ADE780-8625-4CEF-A537-56E7135BA56A}"/>
              </a:ext>
            </a:extLst>
          </p:cNvPr>
          <p:cNvPicPr>
            <a:picLocks noChangeAspect="1"/>
          </p:cNvPicPr>
          <p:nvPr/>
        </p:nvPicPr>
        <p:blipFill rotWithShape="1">
          <a:blip r:embed="rId5">
            <a:extLst>
              <a:ext uri="{28A0092B-C50C-407E-A947-70E740481C1C}">
                <a14:useLocalDpi xmlns:a14="http://schemas.microsoft.com/office/drawing/2010/main" val="0"/>
              </a:ext>
            </a:extLst>
          </a:blip>
          <a:srcRect l="17024" t="18286" r="16060" b="21166"/>
          <a:stretch/>
        </p:blipFill>
        <p:spPr>
          <a:xfrm>
            <a:off x="3659945" y="2645821"/>
            <a:ext cx="1016001" cy="919309"/>
          </a:xfrm>
          <a:prstGeom prst="rect">
            <a:avLst/>
          </a:prstGeom>
        </p:spPr>
      </p:pic>
      <p:pic>
        <p:nvPicPr>
          <p:cNvPr id="8" name="Picture 7">
            <a:extLst>
              <a:ext uri="{FF2B5EF4-FFF2-40B4-BE49-F238E27FC236}">
                <a16:creationId xmlns:a16="http://schemas.microsoft.com/office/drawing/2014/main" id="{31278A74-CCD1-4245-AEBA-01F801C5811A}"/>
              </a:ext>
            </a:extLst>
          </p:cNvPr>
          <p:cNvPicPr>
            <a:picLocks noChangeAspect="1"/>
          </p:cNvPicPr>
          <p:nvPr/>
        </p:nvPicPr>
        <p:blipFill rotWithShape="1">
          <a:blip r:embed="rId6"/>
          <a:srcRect l="15333"/>
          <a:stretch/>
        </p:blipFill>
        <p:spPr>
          <a:xfrm>
            <a:off x="9316857" y="4108211"/>
            <a:ext cx="2727097" cy="1908734"/>
          </a:xfrm>
          <a:prstGeom prst="rect">
            <a:avLst/>
          </a:prstGeom>
        </p:spPr>
      </p:pic>
      <p:pic>
        <p:nvPicPr>
          <p:cNvPr id="12" name="Picture 11">
            <a:extLst>
              <a:ext uri="{FF2B5EF4-FFF2-40B4-BE49-F238E27FC236}">
                <a16:creationId xmlns:a16="http://schemas.microsoft.com/office/drawing/2014/main" id="{B0A1A662-5C89-41E2-BD5C-0DB94AD89161}"/>
              </a:ext>
            </a:extLst>
          </p:cNvPr>
          <p:cNvPicPr>
            <a:picLocks noChangeAspect="1"/>
          </p:cNvPicPr>
          <p:nvPr/>
        </p:nvPicPr>
        <p:blipFill rotWithShape="1">
          <a:blip r:embed="rId7"/>
          <a:srcRect l="12336"/>
          <a:stretch/>
        </p:blipFill>
        <p:spPr>
          <a:xfrm>
            <a:off x="8832246" y="1165078"/>
            <a:ext cx="2822464" cy="2058005"/>
          </a:xfrm>
          <a:prstGeom prst="rect">
            <a:avLst/>
          </a:prstGeom>
        </p:spPr>
      </p:pic>
      <p:sp>
        <p:nvSpPr>
          <p:cNvPr id="16" name="Rectangle 15">
            <a:extLst>
              <a:ext uri="{FF2B5EF4-FFF2-40B4-BE49-F238E27FC236}">
                <a16:creationId xmlns:a16="http://schemas.microsoft.com/office/drawing/2014/main" id="{20F823CE-ACDD-4A8B-902D-24BA17F28FEF}"/>
              </a:ext>
            </a:extLst>
          </p:cNvPr>
          <p:cNvSpPr/>
          <p:nvPr/>
        </p:nvSpPr>
        <p:spPr>
          <a:xfrm>
            <a:off x="203835" y="1214006"/>
            <a:ext cx="4528685" cy="120033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178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P spid="17"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203835" y="178274"/>
            <a:ext cx="11784330" cy="1325563"/>
          </a:xfrm>
        </p:spPr>
        <p:txBody>
          <a:bodyPr>
            <a:normAutofit/>
          </a:bodyPr>
          <a:lstStyle/>
          <a:p>
            <a:r>
              <a:rPr lang="en-GB" dirty="0">
                <a:latin typeface="Palanquin Dark SemiBold" panose="020B0704020203020204" pitchFamily="34" charset="0"/>
                <a:cs typeface="Palanquin Dark SemiBold" panose="020B0704020203020204" pitchFamily="34" charset="0"/>
              </a:rPr>
              <a:t>Activity 1: Collecting data into a table</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5</a:t>
            </a:r>
            <a:endParaRPr lang="en-GB" sz="1050" dirty="0"/>
          </a:p>
        </p:txBody>
      </p:sp>
      <p:sp>
        <p:nvSpPr>
          <p:cNvPr id="15" name="TextBox 14">
            <a:extLst>
              <a:ext uri="{FF2B5EF4-FFF2-40B4-BE49-F238E27FC236}">
                <a16:creationId xmlns:a16="http://schemas.microsoft.com/office/drawing/2014/main" id="{5534A4F5-5050-4256-8F7F-E81AB114DC4C}"/>
              </a:ext>
            </a:extLst>
          </p:cNvPr>
          <p:cNvSpPr txBox="1"/>
          <p:nvPr/>
        </p:nvSpPr>
        <p:spPr>
          <a:xfrm>
            <a:off x="295814" y="3502985"/>
            <a:ext cx="3745064" cy="715089"/>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2. Open blank spreadsheet – select small squares. </a:t>
            </a:r>
          </a:p>
        </p:txBody>
      </p:sp>
      <p:sp>
        <p:nvSpPr>
          <p:cNvPr id="17" name="Content Placeholder 2">
            <a:extLst>
              <a:ext uri="{FF2B5EF4-FFF2-40B4-BE49-F238E27FC236}">
                <a16:creationId xmlns:a16="http://schemas.microsoft.com/office/drawing/2014/main" id="{DD30C2D8-4424-4211-BC04-B11D58B97623}"/>
              </a:ext>
            </a:extLst>
          </p:cNvPr>
          <p:cNvSpPr txBox="1">
            <a:spLocks/>
          </p:cNvSpPr>
          <p:nvPr/>
        </p:nvSpPr>
        <p:spPr>
          <a:xfrm>
            <a:off x="306776" y="1260518"/>
            <a:ext cx="10515600" cy="499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Let’s decide on the data we want to collect and enter it into a table. </a:t>
            </a:r>
          </a:p>
        </p:txBody>
      </p:sp>
      <p:pic>
        <p:nvPicPr>
          <p:cNvPr id="18" name="Picture 17">
            <a:hlinkClick r:id="rId4"/>
            <a:extLst>
              <a:ext uri="{FF2B5EF4-FFF2-40B4-BE49-F238E27FC236}">
                <a16:creationId xmlns:a16="http://schemas.microsoft.com/office/drawing/2014/main" id="{CED02826-7F1D-4866-B843-1EFB5B547275}"/>
              </a:ext>
            </a:extLst>
          </p:cNvPr>
          <p:cNvPicPr>
            <a:picLocks noChangeAspect="1"/>
          </p:cNvPicPr>
          <p:nvPr/>
        </p:nvPicPr>
        <p:blipFill rotWithShape="1">
          <a:blip r:embed="rId5"/>
          <a:srcRect t="4884" b="24558"/>
          <a:stretch/>
        </p:blipFill>
        <p:spPr>
          <a:xfrm>
            <a:off x="10757571" y="826754"/>
            <a:ext cx="1295400" cy="981219"/>
          </a:xfrm>
          <a:prstGeom prst="rect">
            <a:avLst/>
          </a:prstGeom>
          <a:ln>
            <a:noFill/>
          </a:ln>
          <a:effectLst>
            <a:outerShdw blurRad="190500" algn="tl" rotWithShape="0">
              <a:srgbClr val="000000">
                <a:alpha val="70000"/>
              </a:srgbClr>
            </a:outerShdw>
          </a:effectLst>
        </p:spPr>
      </p:pic>
      <p:sp>
        <p:nvSpPr>
          <p:cNvPr id="19" name="TextBox 18">
            <a:extLst>
              <a:ext uri="{FF2B5EF4-FFF2-40B4-BE49-F238E27FC236}">
                <a16:creationId xmlns:a16="http://schemas.microsoft.com/office/drawing/2014/main" id="{7CAB6EB8-19CE-497D-8514-D350418E8E70}"/>
              </a:ext>
            </a:extLst>
          </p:cNvPr>
          <p:cNvSpPr txBox="1"/>
          <p:nvPr/>
        </p:nvSpPr>
        <p:spPr>
          <a:xfrm>
            <a:off x="317701" y="1693088"/>
            <a:ext cx="7461863" cy="707886"/>
          </a:xfrm>
          <a:prstGeom prst="rect">
            <a:avLst/>
          </a:prstGeom>
          <a:solidFill>
            <a:srgbClr val="0070C0"/>
          </a:solidFill>
        </p:spPr>
        <p:txBody>
          <a:bodyPr wrap="square">
            <a:spAutoFit/>
          </a:bodyPr>
          <a:lstStyle/>
          <a:p>
            <a:r>
              <a:rPr lang="en-GB" sz="2000" b="1" dirty="0">
                <a:solidFill>
                  <a:schemeClr val="bg1"/>
                </a:solidFill>
                <a:latin typeface="Nunito" panose="00000500000000000000" pitchFamily="2" charset="0"/>
              </a:rPr>
              <a:t>What data could we collect? </a:t>
            </a:r>
          </a:p>
          <a:p>
            <a:r>
              <a:rPr lang="en-GB" sz="2000" b="1" i="1" dirty="0">
                <a:solidFill>
                  <a:schemeClr val="bg1"/>
                </a:solidFill>
                <a:latin typeface="Nunito" panose="00000500000000000000" pitchFamily="2" charset="0"/>
              </a:rPr>
              <a:t>How children get to school? Favourite pets? Ice cream flavours?</a:t>
            </a:r>
          </a:p>
        </p:txBody>
      </p:sp>
      <p:pic>
        <p:nvPicPr>
          <p:cNvPr id="16" name="Picture 15" descr="A picture containing text&#10;&#10;Description automatically generated">
            <a:extLst>
              <a:ext uri="{FF2B5EF4-FFF2-40B4-BE49-F238E27FC236}">
                <a16:creationId xmlns:a16="http://schemas.microsoft.com/office/drawing/2014/main" id="{9CF6FB92-765F-47DC-B977-09EB728C4C88}"/>
              </a:ext>
            </a:extLst>
          </p:cNvPr>
          <p:cNvPicPr>
            <a:picLocks noChangeAspect="1"/>
          </p:cNvPicPr>
          <p:nvPr/>
        </p:nvPicPr>
        <p:blipFill rotWithShape="1">
          <a:blip r:embed="rId6">
            <a:extLst>
              <a:ext uri="{28A0092B-C50C-407E-A947-70E740481C1C}">
                <a14:useLocalDpi xmlns:a14="http://schemas.microsoft.com/office/drawing/2010/main" val="0"/>
              </a:ext>
            </a:extLst>
          </a:blip>
          <a:srcRect l="22148" t="25664" r="22000" b="26202"/>
          <a:stretch/>
        </p:blipFill>
        <p:spPr>
          <a:xfrm>
            <a:off x="7814450" y="1474912"/>
            <a:ext cx="961336" cy="828498"/>
          </a:xfrm>
          <a:prstGeom prst="rect">
            <a:avLst/>
          </a:prstGeom>
        </p:spPr>
      </p:pic>
      <p:pic>
        <p:nvPicPr>
          <p:cNvPr id="29" name="Picture 28">
            <a:extLst>
              <a:ext uri="{FF2B5EF4-FFF2-40B4-BE49-F238E27FC236}">
                <a16:creationId xmlns:a16="http://schemas.microsoft.com/office/drawing/2014/main" id="{587ED2F3-44D2-4F64-AAD3-0021DB54A9DF}"/>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8495538" y="2658650"/>
            <a:ext cx="2909733" cy="3138792"/>
          </a:xfrm>
          <a:prstGeom prst="rect">
            <a:avLst/>
          </a:prstGeom>
          <a:effectLst>
            <a:outerShdw blurRad="50800" dist="38100" dir="2700000" algn="tl" rotWithShape="0">
              <a:prstClr val="black">
                <a:alpha val="40000"/>
              </a:prstClr>
            </a:outerShdw>
          </a:effectLst>
        </p:spPr>
      </p:pic>
      <p:pic>
        <p:nvPicPr>
          <p:cNvPr id="22" name="Picture 21" descr="A picture containing icon&#10;&#10;Description automatically generated">
            <a:extLst>
              <a:ext uri="{FF2B5EF4-FFF2-40B4-BE49-F238E27FC236}">
                <a16:creationId xmlns:a16="http://schemas.microsoft.com/office/drawing/2014/main" id="{85DF57FC-3E09-4371-967D-65F9C147CFDE}"/>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18951" b="85110" l="23012" r="75973">
                        <a14:foregroundMark x1="74112" y1="21997" x2="74112" y2="21997"/>
                        <a14:foregroundMark x1="67343" y1="18951" x2="67343" y2="18951"/>
                        <a14:foregroundMark x1="43824" y1="85110" x2="43824" y2="85110"/>
                        <a14:foregroundMark x1="75973" y1="19459" x2="75973" y2="19459"/>
                        <a14:foregroundMark x1="23519" y1="51269" x2="23519" y2="51269"/>
                        <a14:foregroundMark x1="23012" y1="49577" x2="23012" y2="49577"/>
                      </a14:backgroundRemoval>
                    </a14:imgEffect>
                  </a14:imgLayer>
                </a14:imgProps>
              </a:ext>
              <a:ext uri="{28A0092B-C50C-407E-A947-70E740481C1C}">
                <a14:useLocalDpi xmlns:a14="http://schemas.microsoft.com/office/drawing/2010/main" val="0"/>
              </a:ext>
            </a:extLst>
          </a:blip>
          <a:srcRect l="16724" t="11848" r="18414" b="10400"/>
          <a:stretch/>
        </p:blipFill>
        <p:spPr>
          <a:xfrm>
            <a:off x="8843126" y="1489262"/>
            <a:ext cx="699432" cy="838428"/>
          </a:xfrm>
          <a:prstGeom prst="rect">
            <a:avLst/>
          </a:prstGeom>
        </p:spPr>
      </p:pic>
      <p:sp>
        <p:nvSpPr>
          <p:cNvPr id="24" name="Rectangle 23">
            <a:extLst>
              <a:ext uri="{FF2B5EF4-FFF2-40B4-BE49-F238E27FC236}">
                <a16:creationId xmlns:a16="http://schemas.microsoft.com/office/drawing/2014/main" id="{0DFD7956-B5C9-4F03-9FDD-BD82F0C8A79B}"/>
              </a:ext>
            </a:extLst>
          </p:cNvPr>
          <p:cNvSpPr/>
          <p:nvPr/>
        </p:nvSpPr>
        <p:spPr>
          <a:xfrm>
            <a:off x="317701" y="1718087"/>
            <a:ext cx="7461863" cy="678807"/>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descr="Icon&#10;&#10;Description automatically generated">
            <a:extLst>
              <a:ext uri="{FF2B5EF4-FFF2-40B4-BE49-F238E27FC236}">
                <a16:creationId xmlns:a16="http://schemas.microsoft.com/office/drawing/2014/main" id="{9296B59E-4258-427E-9F0B-9C13D4424095}"/>
              </a:ext>
            </a:extLst>
          </p:cNvPr>
          <p:cNvPicPr>
            <a:picLocks noChangeAspect="1"/>
          </p:cNvPicPr>
          <p:nvPr/>
        </p:nvPicPr>
        <p:blipFill rotWithShape="1">
          <a:blip r:embed="rId10">
            <a:extLst>
              <a:ext uri="{28A0092B-C50C-407E-A947-70E740481C1C}">
                <a14:useLocalDpi xmlns:a14="http://schemas.microsoft.com/office/drawing/2010/main" val="0"/>
              </a:ext>
            </a:extLst>
          </a:blip>
          <a:srcRect l="19978" t="12089" r="15613" b="10933"/>
          <a:stretch/>
        </p:blipFill>
        <p:spPr>
          <a:xfrm rot="251395">
            <a:off x="9793010" y="1423759"/>
            <a:ext cx="726773" cy="868585"/>
          </a:xfrm>
          <a:prstGeom prst="rect">
            <a:avLst/>
          </a:prstGeom>
        </p:spPr>
      </p:pic>
      <p:pic>
        <p:nvPicPr>
          <p:cNvPr id="8" name="Picture 7">
            <a:extLst>
              <a:ext uri="{FF2B5EF4-FFF2-40B4-BE49-F238E27FC236}">
                <a16:creationId xmlns:a16="http://schemas.microsoft.com/office/drawing/2014/main" id="{E190928B-96CC-491E-95F5-0DF246A648DB}"/>
              </a:ext>
            </a:extLst>
          </p:cNvPr>
          <p:cNvPicPr>
            <a:picLocks noChangeAspect="1"/>
          </p:cNvPicPr>
          <p:nvPr/>
        </p:nvPicPr>
        <p:blipFill>
          <a:blip r:embed="rId11"/>
          <a:stretch>
            <a:fillRect/>
          </a:stretch>
        </p:blipFill>
        <p:spPr>
          <a:xfrm>
            <a:off x="4646523" y="2895298"/>
            <a:ext cx="3409149" cy="1603754"/>
          </a:xfrm>
          <a:prstGeom prst="rect">
            <a:avLst/>
          </a:prstGeom>
        </p:spPr>
      </p:pic>
      <p:sp>
        <p:nvSpPr>
          <p:cNvPr id="9" name="Rectangle 8">
            <a:extLst>
              <a:ext uri="{FF2B5EF4-FFF2-40B4-BE49-F238E27FC236}">
                <a16:creationId xmlns:a16="http://schemas.microsoft.com/office/drawing/2014/main" id="{692CD4AB-AD5B-42C3-A8AD-55FBF63BA432}"/>
              </a:ext>
            </a:extLst>
          </p:cNvPr>
          <p:cNvSpPr/>
          <p:nvPr/>
        </p:nvSpPr>
        <p:spPr>
          <a:xfrm>
            <a:off x="4984116" y="3952875"/>
            <a:ext cx="321309" cy="28749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365FD3A0-8F02-4274-BDB4-34A23D5F436E}"/>
              </a:ext>
            </a:extLst>
          </p:cNvPr>
          <p:cNvSpPr txBox="1"/>
          <p:nvPr/>
        </p:nvSpPr>
        <p:spPr>
          <a:xfrm>
            <a:off x="295813" y="2620403"/>
            <a:ext cx="3745065" cy="408623"/>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1. Decide which data to collect.</a:t>
            </a:r>
          </a:p>
        </p:txBody>
      </p:sp>
      <p:sp>
        <p:nvSpPr>
          <p:cNvPr id="21" name="TextBox 20">
            <a:extLst>
              <a:ext uri="{FF2B5EF4-FFF2-40B4-BE49-F238E27FC236}">
                <a16:creationId xmlns:a16="http://schemas.microsoft.com/office/drawing/2014/main" id="{37B7AE8A-9C68-40F4-A20B-323A91BFD6FB}"/>
              </a:ext>
            </a:extLst>
          </p:cNvPr>
          <p:cNvSpPr txBox="1"/>
          <p:nvPr/>
        </p:nvSpPr>
        <p:spPr>
          <a:xfrm>
            <a:off x="295814" y="4470600"/>
            <a:ext cx="3745064" cy="408623"/>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3. Collect data. </a:t>
            </a:r>
          </a:p>
        </p:txBody>
      </p:sp>
      <p:sp>
        <p:nvSpPr>
          <p:cNvPr id="23" name="TextBox 22">
            <a:extLst>
              <a:ext uri="{FF2B5EF4-FFF2-40B4-BE49-F238E27FC236}">
                <a16:creationId xmlns:a16="http://schemas.microsoft.com/office/drawing/2014/main" id="{DA8D6E3A-A195-4548-B1F6-83C0D958127F}"/>
              </a:ext>
            </a:extLst>
          </p:cNvPr>
          <p:cNvSpPr txBox="1"/>
          <p:nvPr/>
        </p:nvSpPr>
        <p:spPr>
          <a:xfrm>
            <a:off x="284852" y="5121251"/>
            <a:ext cx="3745064" cy="715089"/>
          </a:xfrm>
          <a:prstGeom prst="roundRect">
            <a:avLst/>
          </a:prstGeom>
          <a:solidFill>
            <a:srgbClr val="DA9EEA"/>
          </a:solidFill>
        </p:spPr>
        <p:txBody>
          <a:bodyPr wrap="square" rtlCol="0">
            <a:spAutoFit/>
          </a:bodyPr>
          <a:lstStyle/>
          <a:p>
            <a:pPr algn="ctr"/>
            <a:r>
              <a:rPr lang="en-GB" b="1" dirty="0">
                <a:latin typeface="Nunito" panose="00000500000000000000" pitchFamily="2" charset="0"/>
              </a:rPr>
              <a:t>4. Add data into a 2-column table. </a:t>
            </a:r>
          </a:p>
        </p:txBody>
      </p:sp>
      <p:sp>
        <p:nvSpPr>
          <p:cNvPr id="28" name="TextBox 27">
            <a:extLst>
              <a:ext uri="{FF2B5EF4-FFF2-40B4-BE49-F238E27FC236}">
                <a16:creationId xmlns:a16="http://schemas.microsoft.com/office/drawing/2014/main" id="{25DF59D0-6589-4747-8478-EB1CADBD7F71}"/>
              </a:ext>
            </a:extLst>
          </p:cNvPr>
          <p:cNvSpPr txBox="1"/>
          <p:nvPr/>
        </p:nvSpPr>
        <p:spPr>
          <a:xfrm>
            <a:off x="7779564" y="5459631"/>
            <a:ext cx="4103768" cy="715089"/>
          </a:xfrm>
          <a:prstGeom prst="roundRect">
            <a:avLst/>
          </a:prstGeom>
          <a:solidFill>
            <a:schemeClr val="bg2">
              <a:lumMod val="90000"/>
            </a:schemeClr>
          </a:solidFill>
        </p:spPr>
        <p:txBody>
          <a:bodyPr wrap="square" rtlCol="0">
            <a:spAutoFit/>
          </a:bodyPr>
          <a:lstStyle/>
          <a:p>
            <a:pPr algn="ctr"/>
            <a:r>
              <a:rPr lang="en-GB" b="1" dirty="0">
                <a:latin typeface="Nunito" panose="00000500000000000000" pitchFamily="2" charset="0"/>
              </a:rPr>
              <a:t>You need to have a format similar to this image (2 Columns). </a:t>
            </a:r>
          </a:p>
        </p:txBody>
      </p:sp>
      <p:cxnSp>
        <p:nvCxnSpPr>
          <p:cNvPr id="26" name="Straight Arrow Connector 25">
            <a:extLst>
              <a:ext uri="{FF2B5EF4-FFF2-40B4-BE49-F238E27FC236}">
                <a16:creationId xmlns:a16="http://schemas.microsoft.com/office/drawing/2014/main" id="{CF6F66BC-083E-4B5A-B11F-2895660BD627}"/>
              </a:ext>
            </a:extLst>
          </p:cNvPr>
          <p:cNvCxnSpPr>
            <a:cxnSpLocks/>
          </p:cNvCxnSpPr>
          <p:nvPr/>
        </p:nvCxnSpPr>
        <p:spPr>
          <a:xfrm>
            <a:off x="4040878" y="5272416"/>
            <a:ext cx="4102492" cy="5314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A98B78B-EA02-4E29-AB46-52CAD4259FD4}"/>
              </a:ext>
            </a:extLst>
          </p:cNvPr>
          <p:cNvCxnSpPr>
            <a:cxnSpLocks/>
          </p:cNvCxnSpPr>
          <p:nvPr/>
        </p:nvCxnSpPr>
        <p:spPr>
          <a:xfrm>
            <a:off x="4035059" y="3872035"/>
            <a:ext cx="721793" cy="1731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0" name="Content Placeholder 2">
            <a:extLst>
              <a:ext uri="{FF2B5EF4-FFF2-40B4-BE49-F238E27FC236}">
                <a16:creationId xmlns:a16="http://schemas.microsoft.com/office/drawing/2014/main" id="{7A00F03C-D61A-436D-B41B-797B6110BD78}"/>
              </a:ext>
            </a:extLst>
          </p:cNvPr>
          <p:cNvSpPr txBox="1">
            <a:spLocks/>
          </p:cNvSpPr>
          <p:nvPr/>
        </p:nvSpPr>
        <p:spPr>
          <a:xfrm>
            <a:off x="10748554" y="1760082"/>
            <a:ext cx="1295400" cy="3559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2Calculate</a:t>
            </a:r>
          </a:p>
        </p:txBody>
      </p:sp>
    </p:spTree>
    <p:extLst>
      <p:ext uri="{BB962C8B-B14F-4D97-AF65-F5344CB8AC3E}">
        <p14:creationId xmlns:p14="http://schemas.microsoft.com/office/powerpoint/2010/main" val="357442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20" grpId="0" animBg="1"/>
      <p:bldP spid="21" grpId="0" animBg="1"/>
      <p:bldP spid="23"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203835" y="178274"/>
            <a:ext cx="11784330" cy="1325563"/>
          </a:xfrm>
        </p:spPr>
        <p:txBody>
          <a:bodyPr>
            <a:normAutofit/>
          </a:bodyPr>
          <a:lstStyle/>
          <a:p>
            <a:r>
              <a:rPr lang="en-GB" dirty="0">
                <a:latin typeface="Palanquin Dark SemiBold" panose="020B0704020203020204" pitchFamily="34" charset="0"/>
                <a:cs typeface="Palanquin Dark SemiBold" panose="020B0704020203020204" pitchFamily="34" charset="0"/>
              </a:rPr>
              <a:t>Activity 2: Creating charts</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6</a:t>
            </a:r>
            <a:endParaRPr lang="en-GB" sz="1050" dirty="0"/>
          </a:p>
        </p:txBody>
      </p:sp>
      <p:sp>
        <p:nvSpPr>
          <p:cNvPr id="25" name="TextBox 24">
            <a:extLst>
              <a:ext uri="{FF2B5EF4-FFF2-40B4-BE49-F238E27FC236}">
                <a16:creationId xmlns:a16="http://schemas.microsoft.com/office/drawing/2014/main" id="{E21D2011-BF8D-495F-9FDD-2D74D427F354}"/>
              </a:ext>
            </a:extLst>
          </p:cNvPr>
          <p:cNvSpPr txBox="1"/>
          <p:nvPr/>
        </p:nvSpPr>
        <p:spPr>
          <a:xfrm>
            <a:off x="1328571" y="2114622"/>
            <a:ext cx="1221589" cy="1021556"/>
          </a:xfrm>
          <a:prstGeom prst="roundRect">
            <a:avLst/>
          </a:prstGeom>
          <a:solidFill>
            <a:srgbClr val="00B0F0"/>
          </a:solidFill>
        </p:spPr>
        <p:txBody>
          <a:bodyPr wrap="square" rtlCol="0">
            <a:spAutoFit/>
          </a:bodyPr>
          <a:lstStyle/>
          <a:p>
            <a:r>
              <a:rPr lang="en-GB" b="1" dirty="0">
                <a:latin typeface="Nunito" panose="00000500000000000000" pitchFamily="2" charset="0"/>
              </a:rPr>
              <a:t>Steps to creating charts:</a:t>
            </a:r>
          </a:p>
        </p:txBody>
      </p:sp>
      <p:sp>
        <p:nvSpPr>
          <p:cNvPr id="15" name="TextBox 14">
            <a:extLst>
              <a:ext uri="{FF2B5EF4-FFF2-40B4-BE49-F238E27FC236}">
                <a16:creationId xmlns:a16="http://schemas.microsoft.com/office/drawing/2014/main" id="{5534A4F5-5050-4256-8F7F-E81AB114DC4C}"/>
              </a:ext>
            </a:extLst>
          </p:cNvPr>
          <p:cNvSpPr txBox="1"/>
          <p:nvPr/>
        </p:nvSpPr>
        <p:spPr>
          <a:xfrm>
            <a:off x="854087" y="3852866"/>
            <a:ext cx="1775268" cy="715089"/>
          </a:xfrm>
          <a:prstGeom prst="roundRect">
            <a:avLst/>
          </a:prstGeom>
          <a:solidFill>
            <a:srgbClr val="DA9EEA"/>
          </a:solidFill>
        </p:spPr>
        <p:txBody>
          <a:bodyPr wrap="square" rtlCol="0">
            <a:spAutoFit/>
          </a:bodyPr>
          <a:lstStyle/>
          <a:p>
            <a:r>
              <a:rPr lang="en-GB" b="1" dirty="0">
                <a:latin typeface="Nunito" panose="00000500000000000000" pitchFamily="2" charset="0"/>
              </a:rPr>
              <a:t>1. Select all of the table.</a:t>
            </a:r>
          </a:p>
        </p:txBody>
      </p:sp>
      <p:sp>
        <p:nvSpPr>
          <p:cNvPr id="26" name="TextBox 25">
            <a:extLst>
              <a:ext uri="{FF2B5EF4-FFF2-40B4-BE49-F238E27FC236}">
                <a16:creationId xmlns:a16="http://schemas.microsoft.com/office/drawing/2014/main" id="{B2F235AC-CA7F-4888-9E8F-C2CEA44F6A03}"/>
              </a:ext>
            </a:extLst>
          </p:cNvPr>
          <p:cNvSpPr txBox="1"/>
          <p:nvPr/>
        </p:nvSpPr>
        <p:spPr>
          <a:xfrm>
            <a:off x="5973860" y="1933438"/>
            <a:ext cx="4064220" cy="1021556"/>
          </a:xfrm>
          <a:prstGeom prst="roundRect">
            <a:avLst/>
          </a:prstGeom>
          <a:solidFill>
            <a:srgbClr val="DA9EEA"/>
          </a:solidFill>
        </p:spPr>
        <p:txBody>
          <a:bodyPr wrap="square" rtlCol="0">
            <a:spAutoFit/>
          </a:bodyPr>
          <a:lstStyle/>
          <a:p>
            <a:r>
              <a:rPr lang="en-GB" b="1" dirty="0">
                <a:latin typeface="Nunito" panose="00000500000000000000" pitchFamily="2" charset="0"/>
              </a:rPr>
              <a:t>2. Locate the chart button and press. Your chart will automatically be created. </a:t>
            </a:r>
          </a:p>
        </p:txBody>
      </p:sp>
      <p:pic>
        <p:nvPicPr>
          <p:cNvPr id="7" name="Picture 6" descr="A picture containing icon&#10;&#10;Description automatically generated">
            <a:extLst>
              <a:ext uri="{FF2B5EF4-FFF2-40B4-BE49-F238E27FC236}">
                <a16:creationId xmlns:a16="http://schemas.microsoft.com/office/drawing/2014/main" id="{430C62B7-AC76-454B-9B3A-21330BAA1766}"/>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8951" b="85110" l="23012" r="75973">
                        <a14:foregroundMark x1="74112" y1="21997" x2="74112" y2="21997"/>
                        <a14:foregroundMark x1="67343" y1="18951" x2="67343" y2="18951"/>
                        <a14:foregroundMark x1="43824" y1="85110" x2="43824" y2="85110"/>
                        <a14:foregroundMark x1="75973" y1="19459" x2="75973" y2="19459"/>
                        <a14:foregroundMark x1="23519" y1="51269" x2="23519" y2="51269"/>
                        <a14:foregroundMark x1="23012" y1="49577" x2="23012" y2="49577"/>
                      </a14:backgroundRemoval>
                    </a14:imgEffect>
                  </a14:imgLayer>
                </a14:imgProps>
              </a:ext>
              <a:ext uri="{28A0092B-C50C-407E-A947-70E740481C1C}">
                <a14:useLocalDpi xmlns:a14="http://schemas.microsoft.com/office/drawing/2010/main" val="0"/>
              </a:ext>
            </a:extLst>
          </a:blip>
          <a:srcRect l="16724" t="11848" r="18414" b="10400"/>
          <a:stretch/>
        </p:blipFill>
        <p:spPr>
          <a:xfrm>
            <a:off x="288855" y="2058267"/>
            <a:ext cx="946227" cy="1134267"/>
          </a:xfrm>
          <a:prstGeom prst="rect">
            <a:avLst/>
          </a:prstGeom>
        </p:spPr>
      </p:pic>
      <p:sp>
        <p:nvSpPr>
          <p:cNvPr id="19" name="Content Placeholder 2">
            <a:extLst>
              <a:ext uri="{FF2B5EF4-FFF2-40B4-BE49-F238E27FC236}">
                <a16:creationId xmlns:a16="http://schemas.microsoft.com/office/drawing/2014/main" id="{A9513061-853C-4F98-ACA3-8A6EF451F826}"/>
              </a:ext>
            </a:extLst>
          </p:cNvPr>
          <p:cNvSpPr txBox="1">
            <a:spLocks/>
          </p:cNvSpPr>
          <p:nvPr/>
        </p:nvSpPr>
        <p:spPr>
          <a:xfrm>
            <a:off x="203835" y="1235941"/>
            <a:ext cx="10427844" cy="33416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Once we have collected the data into our spreadsheet, we can create a chart. </a:t>
            </a:r>
          </a:p>
        </p:txBody>
      </p:sp>
      <p:sp>
        <p:nvSpPr>
          <p:cNvPr id="22" name="TextBox 21">
            <a:extLst>
              <a:ext uri="{FF2B5EF4-FFF2-40B4-BE49-F238E27FC236}">
                <a16:creationId xmlns:a16="http://schemas.microsoft.com/office/drawing/2014/main" id="{29A5D1C2-2594-4678-8058-E3A8E5219CD8}"/>
              </a:ext>
            </a:extLst>
          </p:cNvPr>
          <p:cNvSpPr txBox="1"/>
          <p:nvPr/>
        </p:nvSpPr>
        <p:spPr>
          <a:xfrm>
            <a:off x="5942149" y="3157113"/>
            <a:ext cx="2318306" cy="715089"/>
          </a:xfrm>
          <a:prstGeom prst="roundRect">
            <a:avLst/>
          </a:prstGeom>
          <a:solidFill>
            <a:schemeClr val="accent4">
              <a:lumMod val="40000"/>
              <a:lumOff val="60000"/>
            </a:schemeClr>
          </a:solidFill>
          <a:ln>
            <a:solidFill>
              <a:srgbClr val="002060"/>
            </a:solidFill>
          </a:ln>
        </p:spPr>
        <p:txBody>
          <a:bodyPr wrap="square" rtlCol="0">
            <a:spAutoFit/>
          </a:bodyPr>
          <a:lstStyle/>
          <a:p>
            <a:r>
              <a:rPr lang="en-GB" b="1" dirty="0">
                <a:latin typeface="Nunito" panose="00000500000000000000" pitchFamily="2" charset="0"/>
              </a:rPr>
              <a:t>Can you see how to add a title? </a:t>
            </a:r>
          </a:p>
        </p:txBody>
      </p:sp>
      <p:pic>
        <p:nvPicPr>
          <p:cNvPr id="8" name="Picture 7">
            <a:extLst>
              <a:ext uri="{FF2B5EF4-FFF2-40B4-BE49-F238E27FC236}">
                <a16:creationId xmlns:a16="http://schemas.microsoft.com/office/drawing/2014/main" id="{855BDEF7-6D64-4594-B3B6-7A6D9FE53213}"/>
              </a:ext>
            </a:extLst>
          </p:cNvPr>
          <p:cNvPicPr>
            <a:picLocks noChangeAspect="1"/>
          </p:cNvPicPr>
          <p:nvPr/>
        </p:nvPicPr>
        <p:blipFill>
          <a:blip r:embed="rId6"/>
          <a:stretch>
            <a:fillRect/>
          </a:stretch>
        </p:blipFill>
        <p:spPr>
          <a:xfrm>
            <a:off x="2807840" y="2051612"/>
            <a:ext cx="2987535" cy="3940701"/>
          </a:xfrm>
          <a:prstGeom prst="rect">
            <a:avLst/>
          </a:prstGeom>
        </p:spPr>
      </p:pic>
      <p:pic>
        <p:nvPicPr>
          <p:cNvPr id="11" name="Picture 10">
            <a:extLst>
              <a:ext uri="{FF2B5EF4-FFF2-40B4-BE49-F238E27FC236}">
                <a16:creationId xmlns:a16="http://schemas.microsoft.com/office/drawing/2014/main" id="{2C185403-3E4F-4936-BBBC-3DF77271D8F1}"/>
              </a:ext>
            </a:extLst>
          </p:cNvPr>
          <p:cNvPicPr>
            <a:picLocks noChangeAspect="1"/>
          </p:cNvPicPr>
          <p:nvPr/>
        </p:nvPicPr>
        <p:blipFill>
          <a:blip r:embed="rId7"/>
          <a:stretch>
            <a:fillRect/>
          </a:stretch>
        </p:blipFill>
        <p:spPr>
          <a:xfrm>
            <a:off x="10332720" y="1944044"/>
            <a:ext cx="685800" cy="657225"/>
          </a:xfrm>
          <a:prstGeom prst="rect">
            <a:avLst/>
          </a:prstGeom>
        </p:spPr>
      </p:pic>
      <p:sp>
        <p:nvSpPr>
          <p:cNvPr id="23" name="TextBox 22">
            <a:extLst>
              <a:ext uri="{FF2B5EF4-FFF2-40B4-BE49-F238E27FC236}">
                <a16:creationId xmlns:a16="http://schemas.microsoft.com/office/drawing/2014/main" id="{9F7D5AA1-8F65-4EEE-A460-288E22DA5318}"/>
              </a:ext>
            </a:extLst>
          </p:cNvPr>
          <p:cNvSpPr txBox="1"/>
          <p:nvPr/>
        </p:nvSpPr>
        <p:spPr>
          <a:xfrm>
            <a:off x="9136221" y="3157113"/>
            <a:ext cx="2016034" cy="715089"/>
          </a:xfrm>
          <a:prstGeom prst="roundRect">
            <a:avLst/>
          </a:prstGeom>
          <a:solidFill>
            <a:schemeClr val="accent4">
              <a:lumMod val="40000"/>
              <a:lumOff val="60000"/>
            </a:schemeClr>
          </a:solidFill>
          <a:ln>
            <a:solidFill>
              <a:srgbClr val="002060"/>
            </a:solidFill>
          </a:ln>
        </p:spPr>
        <p:txBody>
          <a:bodyPr wrap="square" rtlCol="0">
            <a:spAutoFit/>
          </a:bodyPr>
          <a:lstStyle/>
          <a:p>
            <a:r>
              <a:rPr lang="en-GB" b="1" dirty="0">
                <a:latin typeface="Nunito" panose="00000500000000000000" pitchFamily="2" charset="0"/>
              </a:rPr>
              <a:t>Can you label the axis? </a:t>
            </a:r>
          </a:p>
        </p:txBody>
      </p:sp>
      <p:sp>
        <p:nvSpPr>
          <p:cNvPr id="24" name="TextBox 23">
            <a:extLst>
              <a:ext uri="{FF2B5EF4-FFF2-40B4-BE49-F238E27FC236}">
                <a16:creationId xmlns:a16="http://schemas.microsoft.com/office/drawing/2014/main" id="{F6D99224-A47C-4AAD-8BD4-D55C4E16D7A5}"/>
              </a:ext>
            </a:extLst>
          </p:cNvPr>
          <p:cNvSpPr txBox="1"/>
          <p:nvPr/>
        </p:nvSpPr>
        <p:spPr>
          <a:xfrm>
            <a:off x="6053055" y="4074321"/>
            <a:ext cx="2207400" cy="1021556"/>
          </a:xfrm>
          <a:prstGeom prst="roundRect">
            <a:avLst/>
          </a:prstGeom>
          <a:solidFill>
            <a:schemeClr val="accent4">
              <a:lumMod val="40000"/>
              <a:lumOff val="60000"/>
            </a:schemeClr>
          </a:solidFill>
          <a:ln>
            <a:solidFill>
              <a:srgbClr val="002060"/>
            </a:solidFill>
          </a:ln>
        </p:spPr>
        <p:txBody>
          <a:bodyPr wrap="square" rtlCol="0">
            <a:spAutoFit/>
          </a:bodyPr>
          <a:lstStyle/>
          <a:p>
            <a:r>
              <a:rPr lang="en-GB" b="1" dirty="0">
                <a:latin typeface="Nunito" panose="00000500000000000000" pitchFamily="2" charset="0"/>
              </a:rPr>
              <a:t>What happens when you change chart type? </a:t>
            </a:r>
          </a:p>
        </p:txBody>
      </p:sp>
      <p:pic>
        <p:nvPicPr>
          <p:cNvPr id="13" name="Picture 12">
            <a:extLst>
              <a:ext uri="{FF2B5EF4-FFF2-40B4-BE49-F238E27FC236}">
                <a16:creationId xmlns:a16="http://schemas.microsoft.com/office/drawing/2014/main" id="{72E9FE7B-A41B-46F9-8A1E-FCFCB0553366}"/>
              </a:ext>
            </a:extLst>
          </p:cNvPr>
          <p:cNvPicPr>
            <a:picLocks noChangeAspect="1"/>
          </p:cNvPicPr>
          <p:nvPr/>
        </p:nvPicPr>
        <p:blipFill>
          <a:blip r:embed="rId8"/>
          <a:stretch>
            <a:fillRect/>
          </a:stretch>
        </p:blipFill>
        <p:spPr>
          <a:xfrm>
            <a:off x="5973860" y="5189100"/>
            <a:ext cx="2781300" cy="533400"/>
          </a:xfrm>
          <a:prstGeom prst="rect">
            <a:avLst/>
          </a:prstGeom>
        </p:spPr>
      </p:pic>
      <p:sp>
        <p:nvSpPr>
          <p:cNvPr id="27" name="TextBox 26">
            <a:extLst>
              <a:ext uri="{FF2B5EF4-FFF2-40B4-BE49-F238E27FC236}">
                <a16:creationId xmlns:a16="http://schemas.microsoft.com/office/drawing/2014/main" id="{F0E96F0E-125B-498A-829C-C438642A112F}"/>
              </a:ext>
            </a:extLst>
          </p:cNvPr>
          <p:cNvSpPr txBox="1"/>
          <p:nvPr/>
        </p:nvSpPr>
        <p:spPr>
          <a:xfrm>
            <a:off x="9108169" y="4100206"/>
            <a:ext cx="2174070" cy="1328023"/>
          </a:xfrm>
          <a:prstGeom prst="roundRect">
            <a:avLst/>
          </a:prstGeom>
          <a:solidFill>
            <a:schemeClr val="accent4">
              <a:lumMod val="40000"/>
              <a:lumOff val="60000"/>
            </a:schemeClr>
          </a:solidFill>
          <a:ln>
            <a:solidFill>
              <a:srgbClr val="002060"/>
            </a:solidFill>
          </a:ln>
        </p:spPr>
        <p:txBody>
          <a:bodyPr wrap="square" rtlCol="0">
            <a:spAutoFit/>
          </a:bodyPr>
          <a:lstStyle/>
          <a:p>
            <a:r>
              <a:rPr lang="en-GB" b="1" dirty="0">
                <a:latin typeface="Nunito" panose="00000500000000000000" pitchFamily="2" charset="0"/>
              </a:rPr>
              <a:t>What is the most suitable chart type? Pie or Bar Chart? Why? </a:t>
            </a:r>
          </a:p>
        </p:txBody>
      </p:sp>
      <p:pic>
        <p:nvPicPr>
          <p:cNvPr id="29" name="Picture 28" descr="Icon&#10;&#10;Description automatically generated">
            <a:extLst>
              <a:ext uri="{FF2B5EF4-FFF2-40B4-BE49-F238E27FC236}">
                <a16:creationId xmlns:a16="http://schemas.microsoft.com/office/drawing/2014/main" id="{02FCE24E-F781-4BE7-8DCA-ED4169CC6FDD}"/>
              </a:ext>
            </a:extLst>
          </p:cNvPr>
          <p:cNvPicPr>
            <a:picLocks noChangeAspect="1"/>
          </p:cNvPicPr>
          <p:nvPr/>
        </p:nvPicPr>
        <p:blipFill rotWithShape="1">
          <a:blip r:embed="rId9">
            <a:extLst>
              <a:ext uri="{28A0092B-C50C-407E-A947-70E740481C1C}">
                <a14:useLocalDpi xmlns:a14="http://schemas.microsoft.com/office/drawing/2010/main" val="0"/>
              </a:ext>
            </a:extLst>
          </a:blip>
          <a:srcRect l="17024" t="18286" r="16060" b="21166"/>
          <a:stretch/>
        </p:blipFill>
        <p:spPr>
          <a:xfrm>
            <a:off x="8364415" y="3179111"/>
            <a:ext cx="667845" cy="604287"/>
          </a:xfrm>
          <a:prstGeom prst="rect">
            <a:avLst/>
          </a:prstGeom>
        </p:spPr>
      </p:pic>
      <p:pic>
        <p:nvPicPr>
          <p:cNvPr id="30" name="Picture 29" descr="Icon&#10;&#10;Description automatically generated">
            <a:extLst>
              <a:ext uri="{FF2B5EF4-FFF2-40B4-BE49-F238E27FC236}">
                <a16:creationId xmlns:a16="http://schemas.microsoft.com/office/drawing/2014/main" id="{31DEFE63-33AE-49A7-B05F-EE66EA0A75F6}"/>
              </a:ext>
            </a:extLst>
          </p:cNvPr>
          <p:cNvPicPr>
            <a:picLocks noChangeAspect="1"/>
          </p:cNvPicPr>
          <p:nvPr/>
        </p:nvPicPr>
        <p:blipFill rotWithShape="1">
          <a:blip r:embed="rId9">
            <a:extLst>
              <a:ext uri="{28A0092B-C50C-407E-A947-70E740481C1C}">
                <a14:useLocalDpi xmlns:a14="http://schemas.microsoft.com/office/drawing/2010/main" val="0"/>
              </a:ext>
            </a:extLst>
          </a:blip>
          <a:srcRect l="17024" t="18286" r="16060" b="21166"/>
          <a:stretch/>
        </p:blipFill>
        <p:spPr>
          <a:xfrm>
            <a:off x="8332016" y="4098898"/>
            <a:ext cx="667845" cy="604287"/>
          </a:xfrm>
          <a:prstGeom prst="rect">
            <a:avLst/>
          </a:prstGeom>
        </p:spPr>
      </p:pic>
      <p:pic>
        <p:nvPicPr>
          <p:cNvPr id="31" name="Picture 30" descr="Icon&#10;&#10;Description automatically generated">
            <a:extLst>
              <a:ext uri="{FF2B5EF4-FFF2-40B4-BE49-F238E27FC236}">
                <a16:creationId xmlns:a16="http://schemas.microsoft.com/office/drawing/2014/main" id="{538BFBD3-C975-47AF-A5E9-1C2FA972435E}"/>
              </a:ext>
            </a:extLst>
          </p:cNvPr>
          <p:cNvPicPr>
            <a:picLocks noChangeAspect="1"/>
          </p:cNvPicPr>
          <p:nvPr/>
        </p:nvPicPr>
        <p:blipFill rotWithShape="1">
          <a:blip r:embed="rId9">
            <a:extLst>
              <a:ext uri="{28A0092B-C50C-407E-A947-70E740481C1C}">
                <a14:useLocalDpi xmlns:a14="http://schemas.microsoft.com/office/drawing/2010/main" val="0"/>
              </a:ext>
            </a:extLst>
          </a:blip>
          <a:srcRect l="17024" t="18286" r="16060" b="21166"/>
          <a:stretch/>
        </p:blipFill>
        <p:spPr>
          <a:xfrm>
            <a:off x="11282238" y="3126856"/>
            <a:ext cx="667845" cy="604287"/>
          </a:xfrm>
          <a:prstGeom prst="rect">
            <a:avLst/>
          </a:prstGeom>
        </p:spPr>
      </p:pic>
      <p:pic>
        <p:nvPicPr>
          <p:cNvPr id="32" name="Picture 31" descr="Icon&#10;&#10;Description automatically generated">
            <a:extLst>
              <a:ext uri="{FF2B5EF4-FFF2-40B4-BE49-F238E27FC236}">
                <a16:creationId xmlns:a16="http://schemas.microsoft.com/office/drawing/2014/main" id="{696FF2BD-D25D-48A0-8166-94D3C795D93F}"/>
              </a:ext>
            </a:extLst>
          </p:cNvPr>
          <p:cNvPicPr>
            <a:picLocks noChangeAspect="1"/>
          </p:cNvPicPr>
          <p:nvPr/>
        </p:nvPicPr>
        <p:blipFill rotWithShape="1">
          <a:blip r:embed="rId9">
            <a:extLst>
              <a:ext uri="{28A0092B-C50C-407E-A947-70E740481C1C}">
                <a14:useLocalDpi xmlns:a14="http://schemas.microsoft.com/office/drawing/2010/main" val="0"/>
              </a:ext>
            </a:extLst>
          </a:blip>
          <a:srcRect l="17024" t="18286" r="16060" b="21166"/>
          <a:stretch/>
        </p:blipFill>
        <p:spPr>
          <a:xfrm>
            <a:off x="11353800" y="4047622"/>
            <a:ext cx="667845" cy="604287"/>
          </a:xfrm>
          <a:prstGeom prst="rect">
            <a:avLst/>
          </a:prstGeom>
        </p:spPr>
      </p:pic>
    </p:spTree>
    <p:extLst>
      <p:ext uri="{BB962C8B-B14F-4D97-AF65-F5344CB8AC3E}">
        <p14:creationId xmlns:p14="http://schemas.microsoft.com/office/powerpoint/2010/main" val="394132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2" grpId="0" animBg="1"/>
      <p:bldP spid="23" grpId="0" animBg="1"/>
      <p:bldP spid="24"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203835" y="178274"/>
            <a:ext cx="11784330" cy="1325563"/>
          </a:xfrm>
        </p:spPr>
        <p:txBody>
          <a:bodyPr>
            <a:normAutofit/>
          </a:bodyPr>
          <a:lstStyle/>
          <a:p>
            <a:r>
              <a:rPr lang="en-GB" dirty="0">
                <a:latin typeface="Palanquin Dark SemiBold" panose="020B0704020203020204" pitchFamily="34" charset="0"/>
                <a:cs typeface="Palanquin Dark SemiBold" panose="020B0704020203020204" pitchFamily="34" charset="0"/>
              </a:rPr>
              <a:t>Activity 3: Changing data </a:t>
            </a: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7</a:t>
            </a:r>
            <a:endParaRPr lang="en-GB" sz="1050" dirty="0"/>
          </a:p>
        </p:txBody>
      </p:sp>
      <p:sp>
        <p:nvSpPr>
          <p:cNvPr id="19" name="Content Placeholder 2">
            <a:extLst>
              <a:ext uri="{FF2B5EF4-FFF2-40B4-BE49-F238E27FC236}">
                <a16:creationId xmlns:a16="http://schemas.microsoft.com/office/drawing/2014/main" id="{A9513061-853C-4F98-ACA3-8A6EF451F826}"/>
              </a:ext>
            </a:extLst>
          </p:cNvPr>
          <p:cNvSpPr txBox="1">
            <a:spLocks/>
          </p:cNvSpPr>
          <p:nvPr/>
        </p:nvSpPr>
        <p:spPr>
          <a:xfrm>
            <a:off x="203835" y="1235941"/>
            <a:ext cx="10427844" cy="33416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Can you experiment with the data? </a:t>
            </a:r>
          </a:p>
        </p:txBody>
      </p:sp>
      <p:sp>
        <p:nvSpPr>
          <p:cNvPr id="27" name="TextBox 26">
            <a:extLst>
              <a:ext uri="{FF2B5EF4-FFF2-40B4-BE49-F238E27FC236}">
                <a16:creationId xmlns:a16="http://schemas.microsoft.com/office/drawing/2014/main" id="{F0E96F0E-125B-498A-829C-C438642A112F}"/>
              </a:ext>
            </a:extLst>
          </p:cNvPr>
          <p:cNvSpPr txBox="1"/>
          <p:nvPr/>
        </p:nvSpPr>
        <p:spPr>
          <a:xfrm>
            <a:off x="203835" y="1958484"/>
            <a:ext cx="2378770" cy="1634490"/>
          </a:xfrm>
          <a:prstGeom prst="roundRect">
            <a:avLst/>
          </a:prstGeom>
          <a:solidFill>
            <a:schemeClr val="accent4">
              <a:lumMod val="40000"/>
              <a:lumOff val="60000"/>
            </a:schemeClr>
          </a:solidFill>
          <a:ln>
            <a:solidFill>
              <a:srgbClr val="002060"/>
            </a:solidFill>
          </a:ln>
        </p:spPr>
        <p:txBody>
          <a:bodyPr wrap="square" rtlCol="0">
            <a:spAutoFit/>
          </a:bodyPr>
          <a:lstStyle/>
          <a:p>
            <a:pPr algn="ctr"/>
            <a:r>
              <a:rPr lang="en-GB" b="1" dirty="0">
                <a:latin typeface="Nunito" panose="00000500000000000000" pitchFamily="2" charset="0"/>
              </a:rPr>
              <a:t>What happens to the chart if you change a number/text in the table? </a:t>
            </a:r>
          </a:p>
        </p:txBody>
      </p:sp>
      <p:pic>
        <p:nvPicPr>
          <p:cNvPr id="31" name="Picture 30" descr="Icon&#10;&#10;Description automatically generated">
            <a:extLst>
              <a:ext uri="{FF2B5EF4-FFF2-40B4-BE49-F238E27FC236}">
                <a16:creationId xmlns:a16="http://schemas.microsoft.com/office/drawing/2014/main" id="{538BFBD3-C975-47AF-A5E9-1C2FA972435E}"/>
              </a:ext>
            </a:extLst>
          </p:cNvPr>
          <p:cNvPicPr>
            <a:picLocks noChangeAspect="1"/>
          </p:cNvPicPr>
          <p:nvPr/>
        </p:nvPicPr>
        <p:blipFill rotWithShape="1">
          <a:blip r:embed="rId4">
            <a:extLst>
              <a:ext uri="{28A0092B-C50C-407E-A947-70E740481C1C}">
                <a14:useLocalDpi xmlns:a14="http://schemas.microsoft.com/office/drawing/2010/main" val="0"/>
              </a:ext>
            </a:extLst>
          </a:blip>
          <a:srcRect l="17024" t="18286" r="16060" b="21166"/>
          <a:stretch/>
        </p:blipFill>
        <p:spPr>
          <a:xfrm>
            <a:off x="2694135" y="2171442"/>
            <a:ext cx="667845" cy="604287"/>
          </a:xfrm>
          <a:prstGeom prst="rect">
            <a:avLst/>
          </a:prstGeom>
        </p:spPr>
      </p:pic>
      <p:pic>
        <p:nvPicPr>
          <p:cNvPr id="32" name="Picture 31" descr="Icon&#10;&#10;Description automatically generated">
            <a:extLst>
              <a:ext uri="{FF2B5EF4-FFF2-40B4-BE49-F238E27FC236}">
                <a16:creationId xmlns:a16="http://schemas.microsoft.com/office/drawing/2014/main" id="{696FF2BD-D25D-48A0-8166-94D3C795D93F}"/>
              </a:ext>
            </a:extLst>
          </p:cNvPr>
          <p:cNvPicPr>
            <a:picLocks noChangeAspect="1"/>
          </p:cNvPicPr>
          <p:nvPr/>
        </p:nvPicPr>
        <p:blipFill rotWithShape="1">
          <a:blip r:embed="rId4">
            <a:extLst>
              <a:ext uri="{28A0092B-C50C-407E-A947-70E740481C1C}">
                <a14:useLocalDpi xmlns:a14="http://schemas.microsoft.com/office/drawing/2010/main" val="0"/>
              </a:ext>
            </a:extLst>
          </a:blip>
          <a:srcRect l="17024" t="18286" r="16060" b="21166"/>
          <a:stretch/>
        </p:blipFill>
        <p:spPr>
          <a:xfrm>
            <a:off x="2638370" y="4082272"/>
            <a:ext cx="667845" cy="604287"/>
          </a:xfrm>
          <a:prstGeom prst="rect">
            <a:avLst/>
          </a:prstGeom>
        </p:spPr>
      </p:pic>
      <p:pic>
        <p:nvPicPr>
          <p:cNvPr id="9" name="Picture 8">
            <a:extLst>
              <a:ext uri="{FF2B5EF4-FFF2-40B4-BE49-F238E27FC236}">
                <a16:creationId xmlns:a16="http://schemas.microsoft.com/office/drawing/2014/main" id="{74498CC9-5DB6-4878-B5A6-D8BE6AFF2BD6}"/>
              </a:ext>
            </a:extLst>
          </p:cNvPr>
          <p:cNvPicPr>
            <a:picLocks noChangeAspect="1"/>
          </p:cNvPicPr>
          <p:nvPr/>
        </p:nvPicPr>
        <p:blipFill>
          <a:blip r:embed="rId5"/>
          <a:stretch>
            <a:fillRect/>
          </a:stretch>
        </p:blipFill>
        <p:spPr>
          <a:xfrm>
            <a:off x="3361980" y="1625450"/>
            <a:ext cx="7746376" cy="4530899"/>
          </a:xfrm>
          <a:prstGeom prst="rect">
            <a:avLst/>
          </a:prstGeom>
        </p:spPr>
      </p:pic>
      <p:sp>
        <p:nvSpPr>
          <p:cNvPr id="28" name="TextBox 27">
            <a:extLst>
              <a:ext uri="{FF2B5EF4-FFF2-40B4-BE49-F238E27FC236}">
                <a16:creationId xmlns:a16="http://schemas.microsoft.com/office/drawing/2014/main" id="{E5AA599E-3B81-4A0E-9C42-4AC2DA8E6478}"/>
              </a:ext>
            </a:extLst>
          </p:cNvPr>
          <p:cNvSpPr txBox="1"/>
          <p:nvPr/>
        </p:nvSpPr>
        <p:spPr>
          <a:xfrm>
            <a:off x="203835" y="3834664"/>
            <a:ext cx="2378770" cy="1940957"/>
          </a:xfrm>
          <a:prstGeom prst="roundRect">
            <a:avLst/>
          </a:prstGeom>
          <a:solidFill>
            <a:schemeClr val="accent4">
              <a:lumMod val="40000"/>
              <a:lumOff val="60000"/>
            </a:schemeClr>
          </a:solidFill>
          <a:ln>
            <a:solidFill>
              <a:srgbClr val="002060"/>
            </a:solidFill>
          </a:ln>
        </p:spPr>
        <p:txBody>
          <a:bodyPr wrap="square" rtlCol="0">
            <a:spAutoFit/>
          </a:bodyPr>
          <a:lstStyle/>
          <a:p>
            <a:pPr algn="ctr"/>
            <a:r>
              <a:rPr lang="en-GB" b="1" dirty="0">
                <a:latin typeface="Nunito" panose="00000500000000000000" pitchFamily="2" charset="0"/>
              </a:rPr>
              <a:t>Can you try adding more rows to your table e.g. another flavour? *Drag the selection to include new row. </a:t>
            </a:r>
          </a:p>
        </p:txBody>
      </p:sp>
      <p:cxnSp>
        <p:nvCxnSpPr>
          <p:cNvPr id="12" name="Straight Arrow Connector 11">
            <a:extLst>
              <a:ext uri="{FF2B5EF4-FFF2-40B4-BE49-F238E27FC236}">
                <a16:creationId xmlns:a16="http://schemas.microsoft.com/office/drawing/2014/main" id="{D28CACA8-E261-4EE7-9C11-A60DAAC18F4B}"/>
              </a:ext>
            </a:extLst>
          </p:cNvPr>
          <p:cNvCxnSpPr>
            <a:cxnSpLocks/>
            <a:stCxn id="28" idx="3"/>
          </p:cNvCxnSpPr>
          <p:nvPr/>
        </p:nvCxnSpPr>
        <p:spPr>
          <a:xfrm>
            <a:off x="2582605" y="4805143"/>
            <a:ext cx="3513395" cy="62029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02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a:xfrm>
            <a:off x="619125" y="123016"/>
            <a:ext cx="10515600" cy="1325563"/>
          </a:xfrm>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Activity 4: Extension </a:t>
            </a:r>
            <a:endParaRPr lang="en-GB" dirty="0">
              <a:latin typeface="Palanquin Dark SemiBold" panose="020B0704020203020204" pitchFamily="34" charset="0"/>
              <a:cs typeface="Palanquin Dark SemiBold" panose="020B0704020203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dirty="0">
                <a:effectLst/>
                <a:latin typeface="Palanquin" panose="020B0004020203020204" pitchFamily="34" charset="0"/>
                <a:ea typeface="Calibri" panose="020F0502020204030204" pitchFamily="34" charset="0"/>
              </a:rPr>
              <a:t>Tel: +61 (0)380 015 024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Email: support@2simple.com.au </a:t>
            </a:r>
            <a:r>
              <a:rPr lang="en-US" sz="1050" dirty="0">
                <a:solidFill>
                  <a:srgbClr val="8E24AA"/>
                </a:solidFill>
                <a:effectLst/>
                <a:latin typeface="Palanquin" panose="020B0004020203020204" pitchFamily="34" charset="0"/>
                <a:ea typeface="Calibri" panose="020F0502020204030204" pitchFamily="34" charset="0"/>
              </a:rPr>
              <a:t>|</a:t>
            </a:r>
            <a:r>
              <a:rPr lang="en-US" sz="1050" dirty="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8</a:t>
            </a:fld>
            <a:endParaRPr lang="en-GB" sz="1050" dirty="0"/>
          </a:p>
        </p:txBody>
      </p:sp>
      <p:sp>
        <p:nvSpPr>
          <p:cNvPr id="8" name="TextBox 7">
            <a:extLst>
              <a:ext uri="{FF2B5EF4-FFF2-40B4-BE49-F238E27FC236}">
                <a16:creationId xmlns:a16="http://schemas.microsoft.com/office/drawing/2014/main" id="{2F850B2A-D388-4F98-AF3D-598586B2DCFB}"/>
              </a:ext>
            </a:extLst>
          </p:cNvPr>
          <p:cNvSpPr txBox="1"/>
          <p:nvPr/>
        </p:nvSpPr>
        <p:spPr>
          <a:xfrm>
            <a:off x="509473" y="1312078"/>
            <a:ext cx="11832143" cy="369332"/>
          </a:xfrm>
          <a:prstGeom prst="rect">
            <a:avLst/>
          </a:prstGeom>
          <a:noFill/>
        </p:spPr>
        <p:txBody>
          <a:bodyPr wrap="square">
            <a:spAutoFit/>
          </a:bodyPr>
          <a:lstStyle/>
          <a:p>
            <a:pPr>
              <a:spcAft>
                <a:spcPts val="600"/>
              </a:spcAft>
            </a:pPr>
            <a:r>
              <a:rPr lang="en-GB" dirty="0">
                <a:latin typeface="Nunito" panose="00000500000000000000" pitchFamily="2" charset="0"/>
                <a:ea typeface="Times New Roman" panose="02020603050405020304" pitchFamily="18" charset="0"/>
                <a:cs typeface="Times New Roman" panose="02020603050405020304" pitchFamily="18" charset="0"/>
              </a:rPr>
              <a:t>Can you turn these tables into suitable charts? What observations can you make about the data? </a:t>
            </a:r>
          </a:p>
        </p:txBody>
      </p:sp>
      <p:pic>
        <p:nvPicPr>
          <p:cNvPr id="13" name="Picture 12">
            <a:hlinkClick r:id="rId4"/>
            <a:extLst>
              <a:ext uri="{FF2B5EF4-FFF2-40B4-BE49-F238E27FC236}">
                <a16:creationId xmlns:a16="http://schemas.microsoft.com/office/drawing/2014/main" id="{0D5E6A82-A90A-41E6-A813-FB1DCC4982AB}"/>
              </a:ext>
            </a:extLst>
          </p:cNvPr>
          <p:cNvPicPr>
            <a:picLocks noChangeAspect="1"/>
          </p:cNvPicPr>
          <p:nvPr/>
        </p:nvPicPr>
        <p:blipFill rotWithShape="1">
          <a:blip r:embed="rId5"/>
          <a:srcRect t="4884" b="24558"/>
          <a:stretch/>
        </p:blipFill>
        <p:spPr>
          <a:xfrm>
            <a:off x="2238494" y="1667581"/>
            <a:ext cx="1295400" cy="981219"/>
          </a:xfrm>
          <a:prstGeom prst="rect">
            <a:avLst/>
          </a:prstGeom>
          <a:ln>
            <a:noFill/>
          </a:ln>
          <a:effectLst>
            <a:outerShdw blurRad="190500" algn="tl" rotWithShape="0">
              <a:srgbClr val="000000">
                <a:alpha val="70000"/>
              </a:srgbClr>
            </a:outerShdw>
          </a:effectLst>
        </p:spPr>
      </p:pic>
      <p:pic>
        <p:nvPicPr>
          <p:cNvPr id="14" name="Picture 13">
            <a:hlinkClick r:id="rId6"/>
            <a:extLst>
              <a:ext uri="{FF2B5EF4-FFF2-40B4-BE49-F238E27FC236}">
                <a16:creationId xmlns:a16="http://schemas.microsoft.com/office/drawing/2014/main" id="{6BACF76C-CF2E-49F8-AAF3-6C9562EED3B5}"/>
              </a:ext>
            </a:extLst>
          </p:cNvPr>
          <p:cNvPicPr>
            <a:picLocks noChangeAspect="1"/>
          </p:cNvPicPr>
          <p:nvPr/>
        </p:nvPicPr>
        <p:blipFill rotWithShape="1">
          <a:blip r:embed="rId5"/>
          <a:srcRect t="4884" b="24558"/>
          <a:stretch/>
        </p:blipFill>
        <p:spPr>
          <a:xfrm>
            <a:off x="8467607" y="1658871"/>
            <a:ext cx="1295400" cy="981219"/>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07516243-B4DC-4718-939C-C4BFCAFD87CB}"/>
              </a:ext>
            </a:extLst>
          </p:cNvPr>
          <p:cNvPicPr>
            <a:picLocks noChangeAspect="1"/>
          </p:cNvPicPr>
          <p:nvPr/>
        </p:nvPicPr>
        <p:blipFill>
          <a:blip r:embed="rId7"/>
          <a:stretch>
            <a:fillRect/>
          </a:stretch>
        </p:blipFill>
        <p:spPr>
          <a:xfrm>
            <a:off x="317999" y="2927591"/>
            <a:ext cx="4914401" cy="21193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a:extLst>
              <a:ext uri="{FF2B5EF4-FFF2-40B4-BE49-F238E27FC236}">
                <a16:creationId xmlns:a16="http://schemas.microsoft.com/office/drawing/2014/main" id="{CA032483-3066-47CF-A96F-62DCA3FB92AE}"/>
              </a:ext>
            </a:extLst>
          </p:cNvPr>
          <p:cNvPicPr>
            <a:picLocks noChangeAspect="1"/>
          </p:cNvPicPr>
          <p:nvPr/>
        </p:nvPicPr>
        <p:blipFill>
          <a:blip r:embed="rId8"/>
          <a:stretch>
            <a:fillRect/>
          </a:stretch>
        </p:blipFill>
        <p:spPr>
          <a:xfrm>
            <a:off x="5725812" y="2927591"/>
            <a:ext cx="6056749" cy="2114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Content Placeholder 2">
            <a:extLst>
              <a:ext uri="{FF2B5EF4-FFF2-40B4-BE49-F238E27FC236}">
                <a16:creationId xmlns:a16="http://schemas.microsoft.com/office/drawing/2014/main" id="{8748803E-B401-4855-B7AE-5876CCCCC115}"/>
              </a:ext>
            </a:extLst>
          </p:cNvPr>
          <p:cNvSpPr txBox="1">
            <a:spLocks/>
          </p:cNvSpPr>
          <p:nvPr/>
        </p:nvSpPr>
        <p:spPr>
          <a:xfrm>
            <a:off x="2001403" y="2626014"/>
            <a:ext cx="1813043" cy="35595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Challenge 1 – Birds </a:t>
            </a:r>
          </a:p>
        </p:txBody>
      </p:sp>
      <p:sp>
        <p:nvSpPr>
          <p:cNvPr id="15" name="Content Placeholder 2">
            <a:extLst>
              <a:ext uri="{FF2B5EF4-FFF2-40B4-BE49-F238E27FC236}">
                <a16:creationId xmlns:a16="http://schemas.microsoft.com/office/drawing/2014/main" id="{7A05F820-0402-4409-9C37-EF65FE77E1FF}"/>
              </a:ext>
            </a:extLst>
          </p:cNvPr>
          <p:cNvSpPr txBox="1">
            <a:spLocks/>
          </p:cNvSpPr>
          <p:nvPr/>
        </p:nvSpPr>
        <p:spPr>
          <a:xfrm>
            <a:off x="8277107" y="2604302"/>
            <a:ext cx="1676399" cy="35595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Font typeface="Arial" panose="020B0604020202020204" pitchFamily="34" charset="0"/>
              <a:buNone/>
            </a:pPr>
            <a:r>
              <a:rPr lang="en-GB" sz="1800" dirty="0">
                <a:solidFill>
                  <a:srgbClr val="000000"/>
                </a:solidFill>
                <a:latin typeface="Nunito" panose="00000500000000000000" pitchFamily="2" charset="0"/>
                <a:ea typeface="Times New Roman" panose="02020603050405020304" pitchFamily="18" charset="0"/>
                <a:cs typeface="Calibri" panose="020F0502020204030204" pitchFamily="34" charset="0"/>
              </a:rPr>
              <a:t>Challenge 2 - Cars</a:t>
            </a:r>
          </a:p>
        </p:txBody>
      </p:sp>
    </p:spTree>
    <p:extLst>
      <p:ext uri="{BB962C8B-B14F-4D97-AF65-F5344CB8AC3E}">
        <p14:creationId xmlns:p14="http://schemas.microsoft.com/office/powerpoint/2010/main" val="1844474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B04E1-0535-4D08-97CE-B5DBA22C90C9}"/>
              </a:ext>
            </a:extLst>
          </p:cNvPr>
          <p:cNvSpPr>
            <a:spLocks noGrp="1"/>
          </p:cNvSpPr>
          <p:nvPr>
            <p:ph type="title"/>
          </p:nvPr>
        </p:nvSpPr>
        <p:spPr/>
        <p:txBody>
          <a:bodyPr>
            <a:normAutofit/>
          </a:bodyPr>
          <a:lstStyle/>
          <a:p>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Review Success </a:t>
            </a:r>
            <a:r>
              <a:rPr lang="en-GB" b="1" dirty="0">
                <a:solidFill>
                  <a:srgbClr val="000000"/>
                </a:solidFill>
                <a:latin typeface="Palanquin Dark SemiBold" panose="020B0704020203020204" pitchFamily="34" charset="0"/>
                <a:ea typeface="Times New Roman" panose="02020603050405020304" pitchFamily="18" charset="0"/>
                <a:cs typeface="Times New Roman" panose="02020603050405020304" pitchFamily="18" charset="0"/>
              </a:rPr>
              <a:t>C</a:t>
            </a:r>
            <a:r>
              <a:rPr lang="en-GB" b="1" dirty="0">
                <a:solidFill>
                  <a:srgbClr val="000000"/>
                </a:solidFill>
                <a:effectLst/>
                <a:latin typeface="Palanquin Dark SemiBold" panose="020B0704020203020204" pitchFamily="34" charset="0"/>
                <a:ea typeface="Times New Roman" panose="02020603050405020304" pitchFamily="18" charset="0"/>
                <a:cs typeface="Times New Roman" panose="02020603050405020304" pitchFamily="18" charset="0"/>
              </a:rPr>
              <a:t>riteria</a:t>
            </a:r>
            <a:endParaRPr lang="en-GB" dirty="0">
              <a:latin typeface="Palanquin Dark SemiBold" panose="020B0704020203020204" pitchFamily="34" charset="0"/>
              <a:cs typeface="Palanquin Dark SemiBold" panose="020B0704020203020204" pitchFamily="34" charset="0"/>
            </a:endParaRPr>
          </a:p>
        </p:txBody>
      </p:sp>
      <p:sp>
        <p:nvSpPr>
          <p:cNvPr id="3" name="Content Placeholder 2">
            <a:extLst>
              <a:ext uri="{FF2B5EF4-FFF2-40B4-BE49-F238E27FC236}">
                <a16:creationId xmlns:a16="http://schemas.microsoft.com/office/drawing/2014/main" id="{415FCCA1-1AAE-4DC4-A6EA-1B449F4D8E6A}"/>
              </a:ext>
            </a:extLst>
          </p:cNvPr>
          <p:cNvSpPr>
            <a:spLocks noGrp="1"/>
          </p:cNvSpPr>
          <p:nvPr>
            <p:ph idx="1"/>
          </p:nvPr>
        </p:nvSpPr>
        <p:spPr/>
        <p:txBody>
          <a:bodyPr/>
          <a:lstStyle/>
          <a:p>
            <a:pPr>
              <a:spcAft>
                <a:spcPts val="600"/>
              </a:spcAft>
              <a:buBlip>
                <a:blip r:embed="rId3"/>
              </a:buBlip>
            </a:pPr>
            <a:r>
              <a:rPr lang="en-GB" sz="1800" dirty="0">
                <a:solidFill>
                  <a:srgbClr val="000000"/>
                </a:solidFill>
                <a:effectLst/>
                <a:latin typeface="Nunito" panose="00000500000000000000" pitchFamily="2" charset="0"/>
                <a:ea typeface="Trebuchet MS" panose="020B0603020202020204" pitchFamily="34" charset="0"/>
                <a:cs typeface="Trebuchet MS" panose="020B0603020202020204" pitchFamily="34" charset="0"/>
              </a:rPr>
              <a:t>I can create a table of data on a spreadsheet.</a:t>
            </a:r>
          </a:p>
          <a:p>
            <a:pPr>
              <a:spcAft>
                <a:spcPts val="600"/>
              </a:spcAft>
              <a:buBlip>
                <a:blip r:embed="rId3"/>
              </a:buBlip>
            </a:pPr>
            <a:r>
              <a:rPr lang="en-GB" sz="1800" dirty="0">
                <a:solidFill>
                  <a:srgbClr val="000000"/>
                </a:solidFill>
                <a:latin typeface="Nunito" panose="00000500000000000000" pitchFamily="2" charset="0"/>
                <a:ea typeface="Trebuchet MS" panose="020B0603020202020204" pitchFamily="34" charset="0"/>
                <a:cs typeface="Trebuchet MS" panose="020B0603020202020204" pitchFamily="34" charset="0"/>
              </a:rPr>
              <a:t>I can use a spreadsheet program to automatically create charts and graphs from data.</a:t>
            </a:r>
            <a:endParaRPr lang="en-GB" sz="1800" dirty="0">
              <a:solidFill>
                <a:srgbClr val="000000"/>
              </a:solidFill>
              <a:effectLst/>
              <a:latin typeface="Nunito" panose="00000500000000000000" pitchFamily="2" charset="0"/>
              <a:ea typeface="Trebuchet MS" panose="020B0603020202020204" pitchFamily="34" charset="0"/>
              <a:cs typeface="Trebuchet MS" panose="020B0603020202020204" pitchFamily="34" charset="0"/>
            </a:endParaRPr>
          </a:p>
        </p:txBody>
      </p:sp>
      <p:sp>
        <p:nvSpPr>
          <p:cNvPr id="4" name="TextBox 3">
            <a:extLst>
              <a:ext uri="{FF2B5EF4-FFF2-40B4-BE49-F238E27FC236}">
                <a16:creationId xmlns:a16="http://schemas.microsoft.com/office/drawing/2014/main" id="{1B48C231-1311-4707-84AE-1D38711EE1FE}"/>
              </a:ext>
            </a:extLst>
          </p:cNvPr>
          <p:cNvSpPr txBox="1"/>
          <p:nvPr/>
        </p:nvSpPr>
        <p:spPr>
          <a:xfrm>
            <a:off x="838200" y="6176963"/>
            <a:ext cx="10515600" cy="415498"/>
          </a:xfrm>
          <a:prstGeom prst="rect">
            <a:avLst/>
          </a:prstGeom>
          <a:noFill/>
        </p:spPr>
        <p:txBody>
          <a:bodyPr wrap="square" rtlCol="0">
            <a:spAutoFit/>
          </a:bodyPr>
          <a:lstStyle/>
          <a:p>
            <a:r>
              <a:rPr lang="en-US" sz="1050" b="1" dirty="0">
                <a:effectLst/>
                <a:latin typeface="Palanquin" panose="020B0004020203020204" pitchFamily="34" charset="0"/>
                <a:ea typeface="Calibri" panose="020F0502020204030204" pitchFamily="34" charset="0"/>
              </a:rPr>
              <a:t>Need more support? Contact us:</a:t>
            </a:r>
          </a:p>
          <a:p>
            <a:r>
              <a:rPr lang="en-US" sz="1050">
                <a:effectLst/>
                <a:latin typeface="Palanquin" panose="020B0004020203020204" pitchFamily="34" charset="0"/>
                <a:ea typeface="Calibri" panose="020F0502020204030204" pitchFamily="34" charset="0"/>
              </a:rPr>
              <a:t>Tel: +61 (0)380 015 024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Email: support@2simple.com.au </a:t>
            </a:r>
            <a:r>
              <a:rPr lang="en-US" sz="1050">
                <a:solidFill>
                  <a:srgbClr val="8E24AA"/>
                </a:solidFill>
                <a:effectLst/>
                <a:latin typeface="Palanquin" panose="020B0004020203020204" pitchFamily="34" charset="0"/>
                <a:ea typeface="Calibri" panose="020F0502020204030204" pitchFamily="34" charset="0"/>
              </a:rPr>
              <a:t>|</a:t>
            </a:r>
            <a:r>
              <a:rPr lang="en-US" sz="1050">
                <a:effectLst/>
                <a:latin typeface="Palanquin" panose="020B0004020203020204" pitchFamily="34" charset="0"/>
                <a:ea typeface="Calibri" panose="020F0502020204030204" pitchFamily="34" charset="0"/>
              </a:rPr>
              <a:t> Twitter: @2simpleAus</a:t>
            </a:r>
            <a:endParaRPr lang="en-GB" sz="1050" dirty="0"/>
          </a:p>
        </p:txBody>
      </p:sp>
      <p:pic>
        <p:nvPicPr>
          <p:cNvPr id="5" name="Picture 4">
            <a:extLst>
              <a:ext uri="{FF2B5EF4-FFF2-40B4-BE49-F238E27FC236}">
                <a16:creationId xmlns:a16="http://schemas.microsoft.com/office/drawing/2014/main" id="{135F4818-3E37-4E2E-B485-07B3B4705BF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16185" y="6192203"/>
            <a:ext cx="1237615" cy="342900"/>
          </a:xfrm>
          <a:prstGeom prst="rect">
            <a:avLst/>
          </a:prstGeom>
          <a:noFill/>
        </p:spPr>
      </p:pic>
      <p:sp>
        <p:nvSpPr>
          <p:cNvPr id="6" name="TextBox 5">
            <a:extLst>
              <a:ext uri="{FF2B5EF4-FFF2-40B4-BE49-F238E27FC236}">
                <a16:creationId xmlns:a16="http://schemas.microsoft.com/office/drawing/2014/main" id="{E62588E9-EA66-421A-9377-37D8CFDB7762}"/>
              </a:ext>
            </a:extLst>
          </p:cNvPr>
          <p:cNvSpPr txBox="1"/>
          <p:nvPr/>
        </p:nvSpPr>
        <p:spPr>
          <a:xfrm>
            <a:off x="11353800" y="365125"/>
            <a:ext cx="690154" cy="253916"/>
          </a:xfrm>
          <a:prstGeom prst="rect">
            <a:avLst/>
          </a:prstGeom>
          <a:noFill/>
        </p:spPr>
        <p:txBody>
          <a:bodyPr wrap="square" rtlCol="0">
            <a:spAutoFit/>
          </a:bodyPr>
          <a:lstStyle/>
          <a:p>
            <a:r>
              <a:rPr lang="en-US" sz="1050" dirty="0">
                <a:effectLst/>
                <a:latin typeface="Palanquin" panose="020B0004020203020204" pitchFamily="34" charset="0"/>
                <a:ea typeface="Calibri" panose="020F0502020204030204" pitchFamily="34" charset="0"/>
              </a:rPr>
              <a:t>Slide </a:t>
            </a:r>
            <a:fld id="{55C8F386-4F53-41B5-9FE5-8CDE384B50BF}" type="slidenum">
              <a:rPr lang="en-US" sz="1050" smtClean="0">
                <a:effectLst/>
                <a:latin typeface="Palanquin" panose="020B0004020203020204" pitchFamily="34" charset="0"/>
                <a:ea typeface="Calibri" panose="020F0502020204030204" pitchFamily="34" charset="0"/>
              </a:rPr>
              <a:t>9</a:t>
            </a:fld>
            <a:endParaRPr lang="en-GB" sz="1050" dirty="0"/>
          </a:p>
        </p:txBody>
      </p:sp>
    </p:spTree>
    <p:extLst>
      <p:ext uri="{BB962C8B-B14F-4D97-AF65-F5344CB8AC3E}">
        <p14:creationId xmlns:p14="http://schemas.microsoft.com/office/powerpoint/2010/main" val="4234819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29A8F9B8A978A47A35AB74DB814E8C0" ma:contentTypeVersion="9" ma:contentTypeDescription="Create a new document." ma:contentTypeScope="" ma:versionID="1e2f54944541776e6ca6b158b464293b">
  <xsd:schema xmlns:xsd="http://www.w3.org/2001/XMLSchema" xmlns:xs="http://www.w3.org/2001/XMLSchema" xmlns:p="http://schemas.microsoft.com/office/2006/metadata/properties" xmlns:ns2="13450042-f009-418d-a922-a3175eeea887" targetNamespace="http://schemas.microsoft.com/office/2006/metadata/properties" ma:root="true" ma:fieldsID="5a60855ffc6e0cbef534e80d5bf1ef84" ns2:_="">
    <xsd:import namespace="13450042-f009-418d-a922-a3175eeea8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450042-f009-418d-a922-a3175eeea8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63F61E-650D-4EC9-9AA3-CD6C03C4BDE1}">
  <ds:schemaRefs>
    <ds:schemaRef ds:uri="http://www.w3.org/XML/1998/namespace"/>
    <ds:schemaRef ds:uri="http://schemas.openxmlformats.org/package/2006/metadata/core-propertie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13450042-f009-418d-a922-a3175eeea887"/>
    <ds:schemaRef ds:uri="http://schemas.microsoft.com/office/2006/metadata/properties"/>
  </ds:schemaRefs>
</ds:datastoreItem>
</file>

<file path=customXml/itemProps2.xml><?xml version="1.0" encoding="utf-8"?>
<ds:datastoreItem xmlns:ds="http://schemas.openxmlformats.org/officeDocument/2006/customXml" ds:itemID="{875FC20B-D0FF-4A76-BB0A-803B6FF066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450042-f009-418d-a922-a3175eeea8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F2F33F-5076-4400-BB2A-AEDD9CA959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2128</TotalTime>
  <Words>1047</Words>
  <Application>Microsoft Office PowerPoint</Application>
  <PresentationFormat>Widescreen</PresentationFormat>
  <Paragraphs>92</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Nunito</vt:lpstr>
      <vt:lpstr>Palanquin</vt:lpstr>
      <vt:lpstr>Palanquin Dark SemiBold</vt:lpstr>
      <vt:lpstr>Office Theme</vt:lpstr>
      <vt:lpstr>Lesson 1:</vt:lpstr>
      <vt:lpstr>Aims</vt:lpstr>
      <vt:lpstr>Success Criteria</vt:lpstr>
      <vt:lpstr>Background: Creating Pie Charts &amp; Bar Graphs</vt:lpstr>
      <vt:lpstr>Activity 1: Collecting data into a table</vt:lpstr>
      <vt:lpstr>Activity 2: Creating charts</vt:lpstr>
      <vt:lpstr>Activity 3: Changing data </vt:lpstr>
      <vt:lpstr>Activity 4: Extension </vt:lpstr>
      <vt:lpstr>Review Success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1.7 - Coding - Lesson 1 - Slideshow</dc:title>
  <dc:creator>©2021 2Simple Limited</dc:creator>
  <cp:lastModifiedBy>Sarah Neild</cp:lastModifiedBy>
  <cp:revision>122</cp:revision>
  <dcterms:created xsi:type="dcterms:W3CDTF">2021-04-13T07:23:00Z</dcterms:created>
  <dcterms:modified xsi:type="dcterms:W3CDTF">2021-06-03T00:10:49Z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0x010100F29A8F9B8A978A47A35AB74DB814E8C0</vt:lpwstr>
  </property>
</Properties>
</file>